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70" r:id="rId2"/>
    <p:sldId id="272" r:id="rId3"/>
    <p:sldId id="269" r:id="rId4"/>
    <p:sldId id="289" r:id="rId5"/>
    <p:sldId id="290" r:id="rId6"/>
    <p:sldId id="291" r:id="rId7"/>
    <p:sldId id="293" r:id="rId8"/>
    <p:sldId id="295" r:id="rId9"/>
    <p:sldId id="294" r:id="rId10"/>
    <p:sldId id="296" r:id="rId11"/>
    <p:sldId id="297" r:id="rId12"/>
    <p:sldId id="298" r:id="rId13"/>
    <p:sldId id="292" r:id="rId14"/>
    <p:sldId id="274" r:id="rId15"/>
    <p:sldId id="268" r:id="rId16"/>
    <p:sldId id="279" r:id="rId17"/>
    <p:sldId id="281" r:id="rId18"/>
    <p:sldId id="280" r:id="rId19"/>
    <p:sldId id="282" r:id="rId20"/>
    <p:sldId id="284" r:id="rId21"/>
    <p:sldId id="271" r:id="rId22"/>
    <p:sldId id="285" r:id="rId23"/>
    <p:sldId id="286" r:id="rId24"/>
    <p:sldId id="287" r:id="rId25"/>
    <p:sldId id="277" r:id="rId26"/>
    <p:sldId id="299" r:id="rId27"/>
    <p:sldId id="300" r:id="rId28"/>
    <p:sldId id="301" r:id="rId29"/>
    <p:sldId id="302" r:id="rId30"/>
    <p:sldId id="303" r:id="rId31"/>
    <p:sldId id="304" r:id="rId32"/>
    <p:sldId id="306" r:id="rId33"/>
    <p:sldId id="305" r:id="rId34"/>
    <p:sldId id="307" r:id="rId35"/>
    <p:sldId id="308" r:id="rId36"/>
    <p:sldId id="309" r:id="rId37"/>
    <p:sldId id="28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202020"/>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A5735-534B-49BF-83CC-824BD12DFED2}" v="99" dt="2026-04-22T16:45:06.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4" autoAdjust="0"/>
    <p:restoredTop sz="81468" autoAdjust="0"/>
  </p:normalViewPr>
  <p:slideViewPr>
    <p:cSldViewPr snapToGrid="0">
      <p:cViewPr>
        <p:scale>
          <a:sx n="57" d="100"/>
          <a:sy n="57" d="100"/>
        </p:scale>
        <p:origin x="812" y="32"/>
      </p:cViewPr>
      <p:guideLst/>
    </p:cSldViewPr>
  </p:slideViewPr>
  <p:outlineViewPr>
    <p:cViewPr>
      <p:scale>
        <a:sx n="33" d="100"/>
        <a:sy n="33" d="100"/>
      </p:scale>
      <p:origin x="0" y="-2236"/>
    </p:cViewPr>
  </p:outlineViewPr>
  <p:notesTextViewPr>
    <p:cViewPr>
      <p:scale>
        <a:sx n="1" d="1"/>
        <a:sy n="1" d="1"/>
      </p:scale>
      <p:origin x="0" y="0"/>
    </p:cViewPr>
  </p:notesTextViewPr>
  <p:sorterViewPr>
    <p:cViewPr>
      <p:scale>
        <a:sx n="193" d="100"/>
        <a:sy n="193" d="100"/>
      </p:scale>
      <p:origin x="0" y="-13604"/>
    </p:cViewPr>
  </p:sorterViewPr>
  <p:notesViewPr>
    <p:cSldViewPr snapToGrid="0">
      <p:cViewPr varScale="1">
        <p:scale>
          <a:sx n="57" d="100"/>
          <a:sy n="57" d="100"/>
        </p:scale>
        <p:origin x="2548"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kus, Arianna" userId="e8ff197e-f0e5-4077-b878-7733f8b6126b" providerId="ADAL" clId="{11A9A9B2-0E7D-4454-BA8D-354F54253D1F}"/>
    <pc:docChg chg="undo custSel addSld delSld modSld sldOrd">
      <pc:chgData name="Pikus, Arianna" userId="e8ff197e-f0e5-4077-b878-7733f8b6126b" providerId="ADAL" clId="{11A9A9B2-0E7D-4454-BA8D-354F54253D1F}" dt="2026-04-22T16:45:06.992" v="3429"/>
      <pc:docMkLst>
        <pc:docMk/>
      </pc:docMkLst>
      <pc:sldChg chg="modSp mod">
        <pc:chgData name="Pikus, Arianna" userId="e8ff197e-f0e5-4077-b878-7733f8b6126b" providerId="ADAL" clId="{11A9A9B2-0E7D-4454-BA8D-354F54253D1F}" dt="2026-04-22T14:53:42.473" v="4" actId="14100"/>
        <pc:sldMkLst>
          <pc:docMk/>
          <pc:sldMk cId="4114185265" sldId="269"/>
        </pc:sldMkLst>
        <pc:picChg chg="mod">
          <ac:chgData name="Pikus, Arianna" userId="e8ff197e-f0e5-4077-b878-7733f8b6126b" providerId="ADAL" clId="{11A9A9B2-0E7D-4454-BA8D-354F54253D1F}" dt="2026-04-22T14:53:42.473" v="4" actId="14100"/>
          <ac:picMkLst>
            <pc:docMk/>
            <pc:sldMk cId="4114185265" sldId="269"/>
            <ac:picMk id="5" creationId="{D163B90E-0BF2-CFAA-A806-FAE8642EF739}"/>
          </ac:picMkLst>
        </pc:picChg>
      </pc:sldChg>
      <pc:sldChg chg="delSp modSp mod">
        <pc:chgData name="Pikus, Arianna" userId="e8ff197e-f0e5-4077-b878-7733f8b6126b" providerId="ADAL" clId="{11A9A9B2-0E7D-4454-BA8D-354F54253D1F}" dt="2026-04-22T14:54:40.120" v="100" actId="478"/>
        <pc:sldMkLst>
          <pc:docMk/>
          <pc:sldMk cId="1206112507" sldId="270"/>
        </pc:sldMkLst>
        <pc:spChg chg="mod">
          <ac:chgData name="Pikus, Arianna" userId="e8ff197e-f0e5-4077-b878-7733f8b6126b" providerId="ADAL" clId="{11A9A9B2-0E7D-4454-BA8D-354F54253D1F}" dt="2026-04-22T14:54:06.673" v="99" actId="20577"/>
          <ac:spMkLst>
            <pc:docMk/>
            <pc:sldMk cId="1206112507" sldId="270"/>
            <ac:spMk id="3" creationId="{275E6659-B5DB-835D-5C7E-00BB2188232A}"/>
          </ac:spMkLst>
        </pc:spChg>
        <pc:spChg chg="mod">
          <ac:chgData name="Pikus, Arianna" userId="e8ff197e-f0e5-4077-b878-7733f8b6126b" providerId="ADAL" clId="{11A9A9B2-0E7D-4454-BA8D-354F54253D1F}" dt="2026-04-22T14:54:03.159" v="98" actId="20577"/>
          <ac:spMkLst>
            <pc:docMk/>
            <pc:sldMk cId="1206112507" sldId="270"/>
            <ac:spMk id="6" creationId="{7498E464-9184-0B1E-0ECF-4723548F013C}"/>
          </ac:spMkLst>
        </pc:spChg>
        <pc:picChg chg="del">
          <ac:chgData name="Pikus, Arianna" userId="e8ff197e-f0e5-4077-b878-7733f8b6126b" providerId="ADAL" clId="{11A9A9B2-0E7D-4454-BA8D-354F54253D1F}" dt="2026-04-22T14:54:40.120" v="100" actId="478"/>
          <ac:picMkLst>
            <pc:docMk/>
            <pc:sldMk cId="1206112507" sldId="270"/>
            <ac:picMk id="1028" creationId="{8F4A3F27-983E-DB22-2F54-261077DFEB2C}"/>
          </ac:picMkLst>
        </pc:picChg>
      </pc:sldChg>
      <pc:sldChg chg="modSp mod">
        <pc:chgData name="Pikus, Arianna" userId="e8ff197e-f0e5-4077-b878-7733f8b6126b" providerId="ADAL" clId="{11A9A9B2-0E7D-4454-BA8D-354F54253D1F}" dt="2026-04-22T15:52:29.010" v="1753" actId="20577"/>
        <pc:sldMkLst>
          <pc:docMk/>
          <pc:sldMk cId="2471329609" sldId="271"/>
        </pc:sldMkLst>
        <pc:spChg chg="mod">
          <ac:chgData name="Pikus, Arianna" userId="e8ff197e-f0e5-4077-b878-7733f8b6126b" providerId="ADAL" clId="{11A9A9B2-0E7D-4454-BA8D-354F54253D1F}" dt="2026-04-22T15:51:54.635" v="1722" actId="20577"/>
          <ac:spMkLst>
            <pc:docMk/>
            <pc:sldMk cId="2471329609" sldId="271"/>
            <ac:spMk id="8" creationId="{EDFA95D3-B969-20DB-EBB5-5A71308CD3AF}"/>
          </ac:spMkLst>
        </pc:spChg>
        <pc:spChg chg="mod">
          <ac:chgData name="Pikus, Arianna" userId="e8ff197e-f0e5-4077-b878-7733f8b6126b" providerId="ADAL" clId="{11A9A9B2-0E7D-4454-BA8D-354F54253D1F}" dt="2026-04-22T15:52:10.852" v="1739" actId="20577"/>
          <ac:spMkLst>
            <pc:docMk/>
            <pc:sldMk cId="2471329609" sldId="271"/>
            <ac:spMk id="12" creationId="{AA74B579-D3E8-BCA2-6C5B-EAFFEC617259}"/>
          </ac:spMkLst>
        </pc:spChg>
        <pc:spChg chg="mod">
          <ac:chgData name="Pikus, Arianna" userId="e8ff197e-f0e5-4077-b878-7733f8b6126b" providerId="ADAL" clId="{11A9A9B2-0E7D-4454-BA8D-354F54253D1F}" dt="2026-04-22T15:52:29.010" v="1753" actId="20577"/>
          <ac:spMkLst>
            <pc:docMk/>
            <pc:sldMk cId="2471329609" sldId="271"/>
            <ac:spMk id="16" creationId="{CA7CE8CF-AD6D-E1BD-1554-370012652124}"/>
          </ac:spMkLst>
        </pc:spChg>
      </pc:sldChg>
      <pc:sldChg chg="modSp mod ord">
        <pc:chgData name="Pikus, Arianna" userId="e8ff197e-f0e5-4077-b878-7733f8b6126b" providerId="ADAL" clId="{11A9A9B2-0E7D-4454-BA8D-354F54253D1F}" dt="2026-04-22T14:55:48.359" v="118" actId="20577"/>
        <pc:sldMkLst>
          <pc:docMk/>
          <pc:sldMk cId="2598373300" sldId="272"/>
        </pc:sldMkLst>
        <pc:spChg chg="mod">
          <ac:chgData name="Pikus, Arianna" userId="e8ff197e-f0e5-4077-b878-7733f8b6126b" providerId="ADAL" clId="{11A9A9B2-0E7D-4454-BA8D-354F54253D1F}" dt="2026-04-22T14:53:33.278" v="0" actId="1076"/>
          <ac:spMkLst>
            <pc:docMk/>
            <pc:sldMk cId="2598373300" sldId="272"/>
            <ac:spMk id="2" creationId="{5B3474D9-1D1B-4057-2C51-AA7657B33065}"/>
          </ac:spMkLst>
        </pc:spChg>
        <pc:spChg chg="mod">
          <ac:chgData name="Pikus, Arianna" userId="e8ff197e-f0e5-4077-b878-7733f8b6126b" providerId="ADAL" clId="{11A9A9B2-0E7D-4454-BA8D-354F54253D1F}" dt="2026-04-22T14:55:48.359" v="118" actId="20577"/>
          <ac:spMkLst>
            <pc:docMk/>
            <pc:sldMk cId="2598373300" sldId="272"/>
            <ac:spMk id="3" creationId="{4BADB241-3A32-6897-3A00-88069D9617BC}"/>
          </ac:spMkLst>
        </pc:spChg>
      </pc:sldChg>
      <pc:sldChg chg="del">
        <pc:chgData name="Pikus, Arianna" userId="e8ff197e-f0e5-4077-b878-7733f8b6126b" providerId="ADAL" clId="{11A9A9B2-0E7D-4454-BA8D-354F54253D1F}" dt="2026-04-22T15:48:28.467" v="1681" actId="2696"/>
        <pc:sldMkLst>
          <pc:docMk/>
          <pc:sldMk cId="1519704655" sldId="273"/>
        </pc:sldMkLst>
      </pc:sldChg>
      <pc:sldChg chg="modSp mod">
        <pc:chgData name="Pikus, Arianna" userId="e8ff197e-f0e5-4077-b878-7733f8b6126b" providerId="ADAL" clId="{11A9A9B2-0E7D-4454-BA8D-354F54253D1F}" dt="2026-04-22T15:32:35.366" v="728" actId="1076"/>
        <pc:sldMkLst>
          <pc:docMk/>
          <pc:sldMk cId="3976105904" sldId="280"/>
        </pc:sldMkLst>
        <pc:spChg chg="mod">
          <ac:chgData name="Pikus, Arianna" userId="e8ff197e-f0e5-4077-b878-7733f8b6126b" providerId="ADAL" clId="{11A9A9B2-0E7D-4454-BA8D-354F54253D1F}" dt="2026-04-22T15:32:35.366" v="728" actId="1076"/>
          <ac:spMkLst>
            <pc:docMk/>
            <pc:sldMk cId="3976105904" sldId="280"/>
            <ac:spMk id="2" creationId="{6B93CC44-5DAC-3387-4CA3-86F237BF0D4F}"/>
          </ac:spMkLst>
        </pc:spChg>
        <pc:spChg chg="mod">
          <ac:chgData name="Pikus, Arianna" userId="e8ff197e-f0e5-4077-b878-7733f8b6126b" providerId="ADAL" clId="{11A9A9B2-0E7D-4454-BA8D-354F54253D1F}" dt="2026-04-22T15:32:35.366" v="728" actId="1076"/>
          <ac:spMkLst>
            <pc:docMk/>
            <pc:sldMk cId="3976105904" sldId="280"/>
            <ac:spMk id="3" creationId="{8117E87A-0A11-FA71-8EE4-61C7CA074A52}"/>
          </ac:spMkLst>
        </pc:spChg>
      </pc:sldChg>
      <pc:sldChg chg="modSp mod">
        <pc:chgData name="Pikus, Arianna" userId="e8ff197e-f0e5-4077-b878-7733f8b6126b" providerId="ADAL" clId="{11A9A9B2-0E7D-4454-BA8D-354F54253D1F}" dt="2026-04-22T15:32:44.377" v="729" actId="1076"/>
        <pc:sldMkLst>
          <pc:docMk/>
          <pc:sldMk cId="1950112844" sldId="282"/>
        </pc:sldMkLst>
        <pc:spChg chg="mod">
          <ac:chgData name="Pikus, Arianna" userId="e8ff197e-f0e5-4077-b878-7733f8b6126b" providerId="ADAL" clId="{11A9A9B2-0E7D-4454-BA8D-354F54253D1F}" dt="2026-04-22T15:32:44.377" v="729" actId="1076"/>
          <ac:spMkLst>
            <pc:docMk/>
            <pc:sldMk cId="1950112844" sldId="282"/>
            <ac:spMk id="2" creationId="{6970E6D0-815A-02EB-1937-185684B07184}"/>
          </ac:spMkLst>
        </pc:spChg>
        <pc:spChg chg="mod">
          <ac:chgData name="Pikus, Arianna" userId="e8ff197e-f0e5-4077-b878-7733f8b6126b" providerId="ADAL" clId="{11A9A9B2-0E7D-4454-BA8D-354F54253D1F}" dt="2026-04-22T15:32:44.377" v="729" actId="1076"/>
          <ac:spMkLst>
            <pc:docMk/>
            <pc:sldMk cId="1950112844" sldId="282"/>
            <ac:spMk id="3" creationId="{05D0B84B-F610-D3D0-B59B-C6E96413E0BB}"/>
          </ac:spMkLst>
        </pc:spChg>
      </pc:sldChg>
      <pc:sldChg chg="delSp modSp mod delAnim">
        <pc:chgData name="Pikus, Arianna" userId="e8ff197e-f0e5-4077-b878-7733f8b6126b" providerId="ADAL" clId="{11A9A9B2-0E7D-4454-BA8D-354F54253D1F}" dt="2026-04-22T15:53:33.243" v="1793" actId="20577"/>
        <pc:sldMkLst>
          <pc:docMk/>
          <pc:sldMk cId="3958487651" sldId="285"/>
        </pc:sldMkLst>
        <pc:spChg chg="del">
          <ac:chgData name="Pikus, Arianna" userId="e8ff197e-f0e5-4077-b878-7733f8b6126b" providerId="ADAL" clId="{11A9A9B2-0E7D-4454-BA8D-354F54253D1F}" dt="2026-04-22T15:49:51.027" v="1682" actId="478"/>
          <ac:spMkLst>
            <pc:docMk/>
            <pc:sldMk cId="3958487651" sldId="285"/>
            <ac:spMk id="3" creationId="{48C7D0AA-411D-4378-4B97-E65C865422D2}"/>
          </ac:spMkLst>
        </pc:spChg>
        <pc:spChg chg="mod">
          <ac:chgData name="Pikus, Arianna" userId="e8ff197e-f0e5-4077-b878-7733f8b6126b" providerId="ADAL" clId="{11A9A9B2-0E7D-4454-BA8D-354F54253D1F}" dt="2026-04-22T15:52:46.200" v="1765" actId="20577"/>
          <ac:spMkLst>
            <pc:docMk/>
            <pc:sldMk cId="3958487651" sldId="285"/>
            <ac:spMk id="8" creationId="{BEF37D0F-15FA-01EE-530B-159F2D27162C}"/>
          </ac:spMkLst>
        </pc:spChg>
        <pc:spChg chg="mod">
          <ac:chgData name="Pikus, Arianna" userId="e8ff197e-f0e5-4077-b878-7733f8b6126b" providerId="ADAL" clId="{11A9A9B2-0E7D-4454-BA8D-354F54253D1F}" dt="2026-04-22T15:53:05.724" v="1781" actId="20577"/>
          <ac:spMkLst>
            <pc:docMk/>
            <pc:sldMk cId="3958487651" sldId="285"/>
            <ac:spMk id="12" creationId="{97F4FE95-5EAF-9F08-B16C-B38F3A602C87}"/>
          </ac:spMkLst>
        </pc:spChg>
        <pc:spChg chg="mod">
          <ac:chgData name="Pikus, Arianna" userId="e8ff197e-f0e5-4077-b878-7733f8b6126b" providerId="ADAL" clId="{11A9A9B2-0E7D-4454-BA8D-354F54253D1F}" dt="2026-04-22T15:53:33.243" v="1793" actId="20577"/>
          <ac:spMkLst>
            <pc:docMk/>
            <pc:sldMk cId="3958487651" sldId="285"/>
            <ac:spMk id="16" creationId="{FA22EEB0-CE58-D0A7-DBD2-ADD44B707C99}"/>
          </ac:spMkLst>
        </pc:spChg>
      </pc:sldChg>
      <pc:sldChg chg="modSp mod">
        <pc:chgData name="Pikus, Arianna" userId="e8ff197e-f0e5-4077-b878-7733f8b6126b" providerId="ADAL" clId="{11A9A9B2-0E7D-4454-BA8D-354F54253D1F}" dt="2026-04-22T15:54:25.893" v="1836" actId="20577"/>
        <pc:sldMkLst>
          <pc:docMk/>
          <pc:sldMk cId="1356894569" sldId="286"/>
        </pc:sldMkLst>
        <pc:spChg chg="mod">
          <ac:chgData name="Pikus, Arianna" userId="e8ff197e-f0e5-4077-b878-7733f8b6126b" providerId="ADAL" clId="{11A9A9B2-0E7D-4454-BA8D-354F54253D1F}" dt="2026-04-22T15:53:51.414" v="1809" actId="20577"/>
          <ac:spMkLst>
            <pc:docMk/>
            <pc:sldMk cId="1356894569" sldId="286"/>
            <ac:spMk id="8" creationId="{4D525566-F1C8-C299-88D2-5722564AA13E}"/>
          </ac:spMkLst>
        </pc:spChg>
        <pc:spChg chg="mod">
          <ac:chgData name="Pikus, Arianna" userId="e8ff197e-f0e5-4077-b878-7733f8b6126b" providerId="ADAL" clId="{11A9A9B2-0E7D-4454-BA8D-354F54253D1F}" dt="2026-04-22T15:54:08.704" v="1821" actId="20577"/>
          <ac:spMkLst>
            <pc:docMk/>
            <pc:sldMk cId="1356894569" sldId="286"/>
            <ac:spMk id="12" creationId="{78951628-852A-DBC4-ABA9-3413D2B35C21}"/>
          </ac:spMkLst>
        </pc:spChg>
        <pc:spChg chg="mod">
          <ac:chgData name="Pikus, Arianna" userId="e8ff197e-f0e5-4077-b878-7733f8b6126b" providerId="ADAL" clId="{11A9A9B2-0E7D-4454-BA8D-354F54253D1F}" dt="2026-04-22T15:54:25.893" v="1836" actId="20577"/>
          <ac:spMkLst>
            <pc:docMk/>
            <pc:sldMk cId="1356894569" sldId="286"/>
            <ac:spMk id="16" creationId="{1B156BAE-180A-1B95-4A98-830CDF8D1113}"/>
          </ac:spMkLst>
        </pc:spChg>
      </pc:sldChg>
      <pc:sldChg chg="modSp mod">
        <pc:chgData name="Pikus, Arianna" userId="e8ff197e-f0e5-4077-b878-7733f8b6126b" providerId="ADAL" clId="{11A9A9B2-0E7D-4454-BA8D-354F54253D1F}" dt="2026-04-22T15:55:19.079" v="1867" actId="20577"/>
        <pc:sldMkLst>
          <pc:docMk/>
          <pc:sldMk cId="2432202739" sldId="287"/>
        </pc:sldMkLst>
        <pc:spChg chg="mod">
          <ac:chgData name="Pikus, Arianna" userId="e8ff197e-f0e5-4077-b878-7733f8b6126b" providerId="ADAL" clId="{11A9A9B2-0E7D-4454-BA8D-354F54253D1F}" dt="2026-04-22T15:54:43.037" v="1847" actId="20577"/>
          <ac:spMkLst>
            <pc:docMk/>
            <pc:sldMk cId="2432202739" sldId="287"/>
            <ac:spMk id="8" creationId="{20583EA3-C55B-E484-9FB1-5E378A4364D3}"/>
          </ac:spMkLst>
        </pc:spChg>
        <pc:spChg chg="mod">
          <ac:chgData name="Pikus, Arianna" userId="e8ff197e-f0e5-4077-b878-7733f8b6126b" providerId="ADAL" clId="{11A9A9B2-0E7D-4454-BA8D-354F54253D1F}" dt="2026-04-22T15:54:58.342" v="1855" actId="20577"/>
          <ac:spMkLst>
            <pc:docMk/>
            <pc:sldMk cId="2432202739" sldId="287"/>
            <ac:spMk id="12" creationId="{B9680F0D-E7E8-0AB0-C075-34C270002ED4}"/>
          </ac:spMkLst>
        </pc:spChg>
        <pc:spChg chg="mod">
          <ac:chgData name="Pikus, Arianna" userId="e8ff197e-f0e5-4077-b878-7733f8b6126b" providerId="ADAL" clId="{11A9A9B2-0E7D-4454-BA8D-354F54253D1F}" dt="2026-04-22T15:55:19.079" v="1867" actId="20577"/>
          <ac:spMkLst>
            <pc:docMk/>
            <pc:sldMk cId="2432202739" sldId="287"/>
            <ac:spMk id="16" creationId="{4B843232-029F-C953-18F8-BAF35CBEE4B4}"/>
          </ac:spMkLst>
        </pc:spChg>
      </pc:sldChg>
      <pc:sldChg chg="modSp mod">
        <pc:chgData name="Pikus, Arianna" userId="e8ff197e-f0e5-4077-b878-7733f8b6126b" providerId="ADAL" clId="{11A9A9B2-0E7D-4454-BA8D-354F54253D1F}" dt="2026-04-22T16:39:20.054" v="3343" actId="20577"/>
        <pc:sldMkLst>
          <pc:docMk/>
          <pc:sldMk cId="516985304" sldId="288"/>
        </pc:sldMkLst>
        <pc:spChg chg="mod">
          <ac:chgData name="Pikus, Arianna" userId="e8ff197e-f0e5-4077-b878-7733f8b6126b" providerId="ADAL" clId="{11A9A9B2-0E7D-4454-BA8D-354F54253D1F}" dt="2026-04-22T16:39:20.054" v="3343" actId="20577"/>
          <ac:spMkLst>
            <pc:docMk/>
            <pc:sldMk cId="516985304" sldId="288"/>
            <ac:spMk id="2" creationId="{D356F326-FB8F-AABF-F3CE-E02CD5E77C46}"/>
          </ac:spMkLst>
        </pc:spChg>
      </pc:sldChg>
      <pc:sldChg chg="addSp delSp modSp new mod modClrScheme chgLayout modNotesTx">
        <pc:chgData name="Pikus, Arianna" userId="e8ff197e-f0e5-4077-b878-7733f8b6126b" providerId="ADAL" clId="{11A9A9B2-0E7D-4454-BA8D-354F54253D1F}" dt="2026-04-22T15:31:50.340" v="695" actId="20577"/>
        <pc:sldMkLst>
          <pc:docMk/>
          <pc:sldMk cId="2660603348" sldId="289"/>
        </pc:sldMkLst>
        <pc:spChg chg="del mod ord">
          <ac:chgData name="Pikus, Arianna" userId="e8ff197e-f0e5-4077-b878-7733f8b6126b" providerId="ADAL" clId="{11A9A9B2-0E7D-4454-BA8D-354F54253D1F}" dt="2026-04-22T14:56:41.330" v="120" actId="700"/>
          <ac:spMkLst>
            <pc:docMk/>
            <pc:sldMk cId="2660603348" sldId="289"/>
            <ac:spMk id="2" creationId="{A661381A-C994-28C7-2F95-257B593E05D4}"/>
          </ac:spMkLst>
        </pc:spChg>
        <pc:spChg chg="del mod ord">
          <ac:chgData name="Pikus, Arianna" userId="e8ff197e-f0e5-4077-b878-7733f8b6126b" providerId="ADAL" clId="{11A9A9B2-0E7D-4454-BA8D-354F54253D1F}" dt="2026-04-22T14:56:41.330" v="120" actId="700"/>
          <ac:spMkLst>
            <pc:docMk/>
            <pc:sldMk cId="2660603348" sldId="289"/>
            <ac:spMk id="3" creationId="{AA4AA87C-56AF-171A-18FF-3F08E489EAA7}"/>
          </ac:spMkLst>
        </pc:spChg>
        <pc:spChg chg="add mod ord">
          <ac:chgData name="Pikus, Arianna" userId="e8ff197e-f0e5-4077-b878-7733f8b6126b" providerId="ADAL" clId="{11A9A9B2-0E7D-4454-BA8D-354F54253D1F}" dt="2026-04-22T14:57:12.247" v="227" actId="20577"/>
          <ac:spMkLst>
            <pc:docMk/>
            <pc:sldMk cId="2660603348" sldId="289"/>
            <ac:spMk id="4" creationId="{350C484F-275B-64D0-76C7-E8F2BF90A140}"/>
          </ac:spMkLst>
        </pc:spChg>
        <pc:spChg chg="add mod ord">
          <ac:chgData name="Pikus, Arianna" userId="e8ff197e-f0e5-4077-b878-7733f8b6126b" providerId="ADAL" clId="{11A9A9B2-0E7D-4454-BA8D-354F54253D1F}" dt="2026-04-22T15:31:50.340" v="695" actId="20577"/>
          <ac:spMkLst>
            <pc:docMk/>
            <pc:sldMk cId="2660603348" sldId="289"/>
            <ac:spMk id="5" creationId="{BDDC7498-03F2-9C40-C6D0-1D80E6BF94F1}"/>
          </ac:spMkLst>
        </pc:spChg>
        <pc:spChg chg="add del mod ord">
          <ac:chgData name="Pikus, Arianna" userId="e8ff197e-f0e5-4077-b878-7733f8b6126b" providerId="ADAL" clId="{11A9A9B2-0E7D-4454-BA8D-354F54253D1F}" dt="2026-04-22T14:59:26.721" v="308"/>
          <ac:spMkLst>
            <pc:docMk/>
            <pc:sldMk cId="2660603348" sldId="289"/>
            <ac:spMk id="6" creationId="{2215E0A2-16FF-1C92-315F-DD043E2D02AA}"/>
          </ac:spMkLst>
        </pc:spChg>
        <pc:spChg chg="add">
          <ac:chgData name="Pikus, Arianna" userId="e8ff197e-f0e5-4077-b878-7733f8b6126b" providerId="ADAL" clId="{11A9A9B2-0E7D-4454-BA8D-354F54253D1F}" dt="2026-04-22T14:59:16.369" v="307" actId="22"/>
          <ac:spMkLst>
            <pc:docMk/>
            <pc:sldMk cId="2660603348" sldId="289"/>
            <ac:spMk id="8" creationId="{F2974544-F1A8-CA9D-2421-903CE5912E02}"/>
          </ac:spMkLst>
        </pc:spChg>
        <pc:spChg chg="add del mod">
          <ac:chgData name="Pikus, Arianna" userId="e8ff197e-f0e5-4077-b878-7733f8b6126b" providerId="ADAL" clId="{11A9A9B2-0E7D-4454-BA8D-354F54253D1F}" dt="2026-04-22T14:59:50.590" v="311" actId="478"/>
          <ac:spMkLst>
            <pc:docMk/>
            <pc:sldMk cId="2660603348" sldId="289"/>
            <ac:spMk id="9" creationId="{349DD20E-FF0D-E1E3-53A1-D40EC55D0BC9}"/>
          </ac:spMkLst>
        </pc:spChg>
        <pc:spChg chg="add">
          <ac:chgData name="Pikus, Arianna" userId="e8ff197e-f0e5-4077-b878-7733f8b6126b" providerId="ADAL" clId="{11A9A9B2-0E7D-4454-BA8D-354F54253D1F}" dt="2026-04-22T14:59:53.816" v="312"/>
          <ac:spMkLst>
            <pc:docMk/>
            <pc:sldMk cId="2660603348" sldId="289"/>
            <ac:spMk id="10" creationId="{E95DC18C-B3D3-FD73-62E6-58019F8F56A1}"/>
          </ac:spMkLst>
        </pc:spChg>
        <pc:spChg chg="add mod">
          <ac:chgData name="Pikus, Arianna" userId="e8ff197e-f0e5-4077-b878-7733f8b6126b" providerId="ADAL" clId="{11A9A9B2-0E7D-4454-BA8D-354F54253D1F}" dt="2026-04-22T15:00:00.078" v="313"/>
          <ac:spMkLst>
            <pc:docMk/>
            <pc:sldMk cId="2660603348" sldId="289"/>
            <ac:spMk id="11" creationId="{B67018B0-E67D-F391-1677-69BF90368298}"/>
          </ac:spMkLst>
        </pc:spChg>
        <pc:picChg chg="add mod">
          <ac:chgData name="Pikus, Arianna" userId="e8ff197e-f0e5-4077-b878-7733f8b6126b" providerId="ADAL" clId="{11A9A9B2-0E7D-4454-BA8D-354F54253D1F}" dt="2026-04-22T15:00:57.043" v="317" actId="1076"/>
          <ac:picMkLst>
            <pc:docMk/>
            <pc:sldMk cId="2660603348" sldId="289"/>
            <ac:picMk id="13" creationId="{3E001289-F377-123B-9A2F-27D8EC1DDEF8}"/>
          </ac:picMkLst>
        </pc:picChg>
      </pc:sldChg>
      <pc:sldChg chg="addSp delSp modSp new mod modClrScheme chgLayout">
        <pc:chgData name="Pikus, Arianna" userId="e8ff197e-f0e5-4077-b878-7733f8b6126b" providerId="ADAL" clId="{11A9A9B2-0E7D-4454-BA8D-354F54253D1F}" dt="2026-04-22T15:02:55.888" v="385" actId="20577"/>
        <pc:sldMkLst>
          <pc:docMk/>
          <pc:sldMk cId="3053400063" sldId="290"/>
        </pc:sldMkLst>
        <pc:spChg chg="del mod ord">
          <ac:chgData name="Pikus, Arianna" userId="e8ff197e-f0e5-4077-b878-7733f8b6126b" providerId="ADAL" clId="{11A9A9B2-0E7D-4454-BA8D-354F54253D1F}" dt="2026-04-22T15:02:09.231" v="357" actId="700"/>
          <ac:spMkLst>
            <pc:docMk/>
            <pc:sldMk cId="3053400063" sldId="290"/>
            <ac:spMk id="2" creationId="{10348735-1596-19A8-D134-9D55E287D2E6}"/>
          </ac:spMkLst>
        </pc:spChg>
        <pc:spChg chg="del mod ord">
          <ac:chgData name="Pikus, Arianna" userId="e8ff197e-f0e5-4077-b878-7733f8b6126b" providerId="ADAL" clId="{11A9A9B2-0E7D-4454-BA8D-354F54253D1F}" dt="2026-04-22T15:02:09.231" v="357" actId="700"/>
          <ac:spMkLst>
            <pc:docMk/>
            <pc:sldMk cId="3053400063" sldId="290"/>
            <ac:spMk id="3" creationId="{32C58683-C011-5847-062F-E7901D3D179A}"/>
          </ac:spMkLst>
        </pc:spChg>
        <pc:spChg chg="del">
          <ac:chgData name="Pikus, Arianna" userId="e8ff197e-f0e5-4077-b878-7733f8b6126b" providerId="ADAL" clId="{11A9A9B2-0E7D-4454-BA8D-354F54253D1F}" dt="2026-04-22T15:02:09.231" v="357" actId="700"/>
          <ac:spMkLst>
            <pc:docMk/>
            <pc:sldMk cId="3053400063" sldId="290"/>
            <ac:spMk id="4" creationId="{773BFF49-E54A-A228-6CE4-2F9164D33791}"/>
          </ac:spMkLst>
        </pc:spChg>
        <pc:spChg chg="add mod ord">
          <ac:chgData name="Pikus, Arianna" userId="e8ff197e-f0e5-4077-b878-7733f8b6126b" providerId="ADAL" clId="{11A9A9B2-0E7D-4454-BA8D-354F54253D1F}" dt="2026-04-22T15:02:55.888" v="385" actId="20577"/>
          <ac:spMkLst>
            <pc:docMk/>
            <pc:sldMk cId="3053400063" sldId="290"/>
            <ac:spMk id="5" creationId="{E0B1706C-6630-5050-5EC0-E027BAF243B3}"/>
          </ac:spMkLst>
        </pc:spChg>
        <pc:spChg chg="add mod ord">
          <ac:chgData name="Pikus, Arianna" userId="e8ff197e-f0e5-4077-b878-7733f8b6126b" providerId="ADAL" clId="{11A9A9B2-0E7D-4454-BA8D-354F54253D1F}" dt="2026-04-22T15:02:52.007" v="381" actId="12"/>
          <ac:spMkLst>
            <pc:docMk/>
            <pc:sldMk cId="3053400063" sldId="290"/>
            <ac:spMk id="6" creationId="{CBB2259A-CE10-9E71-7EF3-480D9E4D59F4}"/>
          </ac:spMkLst>
        </pc:spChg>
      </pc:sldChg>
      <pc:sldChg chg="addSp delSp modSp new mod modClrScheme chgLayout">
        <pc:chgData name="Pikus, Arianna" userId="e8ff197e-f0e5-4077-b878-7733f8b6126b" providerId="ADAL" clId="{11A9A9B2-0E7D-4454-BA8D-354F54253D1F}" dt="2026-04-22T15:30:33.634" v="510" actId="20577"/>
        <pc:sldMkLst>
          <pc:docMk/>
          <pc:sldMk cId="735975934" sldId="291"/>
        </pc:sldMkLst>
        <pc:spChg chg="del mod ord">
          <ac:chgData name="Pikus, Arianna" userId="e8ff197e-f0e5-4077-b878-7733f8b6126b" providerId="ADAL" clId="{11A9A9B2-0E7D-4454-BA8D-354F54253D1F}" dt="2026-04-22T15:30:30.877" v="503" actId="700"/>
          <ac:spMkLst>
            <pc:docMk/>
            <pc:sldMk cId="735975934" sldId="291"/>
            <ac:spMk id="2" creationId="{D1FCF8E1-F849-E260-09FF-967A82ABF749}"/>
          </ac:spMkLst>
        </pc:spChg>
        <pc:spChg chg="del">
          <ac:chgData name="Pikus, Arianna" userId="e8ff197e-f0e5-4077-b878-7733f8b6126b" providerId="ADAL" clId="{11A9A9B2-0E7D-4454-BA8D-354F54253D1F}" dt="2026-04-22T15:30:30.877" v="503" actId="700"/>
          <ac:spMkLst>
            <pc:docMk/>
            <pc:sldMk cId="735975934" sldId="291"/>
            <ac:spMk id="3" creationId="{50295451-C84F-8FF2-9A27-24E09D2D06BE}"/>
          </ac:spMkLst>
        </pc:spChg>
        <pc:spChg chg="add mod ord">
          <ac:chgData name="Pikus, Arianna" userId="e8ff197e-f0e5-4077-b878-7733f8b6126b" providerId="ADAL" clId="{11A9A9B2-0E7D-4454-BA8D-354F54253D1F}" dt="2026-04-22T15:30:33.634" v="510" actId="20577"/>
          <ac:spMkLst>
            <pc:docMk/>
            <pc:sldMk cId="735975934" sldId="291"/>
            <ac:spMk id="4" creationId="{8ECB057C-1482-226A-2E6C-33B5E548B16B}"/>
          </ac:spMkLst>
        </pc:spChg>
      </pc:sldChg>
      <pc:sldChg chg="modSp new del mod ord">
        <pc:chgData name="Pikus, Arianna" userId="e8ff197e-f0e5-4077-b878-7733f8b6126b" providerId="ADAL" clId="{11A9A9B2-0E7D-4454-BA8D-354F54253D1F}" dt="2026-04-22T15:04:49.103" v="501" actId="2696"/>
        <pc:sldMkLst>
          <pc:docMk/>
          <pc:sldMk cId="3121858814" sldId="291"/>
        </pc:sldMkLst>
        <pc:spChg chg="mod">
          <ac:chgData name="Pikus, Arianna" userId="e8ff197e-f0e5-4077-b878-7733f8b6126b" providerId="ADAL" clId="{11A9A9B2-0E7D-4454-BA8D-354F54253D1F}" dt="2026-04-22T15:04:06.212" v="493" actId="20577"/>
          <ac:spMkLst>
            <pc:docMk/>
            <pc:sldMk cId="3121858814" sldId="291"/>
            <ac:spMk id="2" creationId="{F3AA3956-1D32-E2E7-335C-74E50FB5B2C6}"/>
          </ac:spMkLst>
        </pc:spChg>
      </pc:sldChg>
      <pc:sldChg chg="addSp delSp modSp new mod modClrScheme chgLayout">
        <pc:chgData name="Pikus, Arianna" userId="e8ff197e-f0e5-4077-b878-7733f8b6126b" providerId="ADAL" clId="{11A9A9B2-0E7D-4454-BA8D-354F54253D1F}" dt="2026-04-22T15:32:01.764" v="727" actId="20577"/>
        <pc:sldMkLst>
          <pc:docMk/>
          <pc:sldMk cId="1148885712" sldId="292"/>
        </pc:sldMkLst>
        <pc:spChg chg="del mod ord">
          <ac:chgData name="Pikus, Arianna" userId="e8ff197e-f0e5-4077-b878-7733f8b6126b" providerId="ADAL" clId="{11A9A9B2-0E7D-4454-BA8D-354F54253D1F}" dt="2026-04-22T15:30:46.338" v="512" actId="700"/>
          <ac:spMkLst>
            <pc:docMk/>
            <pc:sldMk cId="1148885712" sldId="292"/>
            <ac:spMk id="2" creationId="{8F98F576-F829-47A7-2790-79E96F4477CD}"/>
          </ac:spMkLst>
        </pc:spChg>
        <pc:spChg chg="add mod ord">
          <ac:chgData name="Pikus, Arianna" userId="e8ff197e-f0e5-4077-b878-7733f8b6126b" providerId="ADAL" clId="{11A9A9B2-0E7D-4454-BA8D-354F54253D1F}" dt="2026-04-22T15:31:32.592" v="652" actId="20577"/>
          <ac:spMkLst>
            <pc:docMk/>
            <pc:sldMk cId="1148885712" sldId="292"/>
            <ac:spMk id="3" creationId="{F54EE101-1C47-2DC4-B72B-C6631D289FE1}"/>
          </ac:spMkLst>
        </pc:spChg>
        <pc:spChg chg="add mod ord">
          <ac:chgData name="Pikus, Arianna" userId="e8ff197e-f0e5-4077-b878-7733f8b6126b" providerId="ADAL" clId="{11A9A9B2-0E7D-4454-BA8D-354F54253D1F}" dt="2026-04-22T15:32:01.764" v="727" actId="20577"/>
          <ac:spMkLst>
            <pc:docMk/>
            <pc:sldMk cId="1148885712" sldId="292"/>
            <ac:spMk id="4" creationId="{7B6BC4A4-FCC0-D532-433B-46B331118626}"/>
          </ac:spMkLst>
        </pc:spChg>
      </pc:sldChg>
      <pc:sldChg chg="addSp delSp modSp new mod modClrScheme chgLayout">
        <pc:chgData name="Pikus, Arianna" userId="e8ff197e-f0e5-4077-b878-7733f8b6126b" providerId="ADAL" clId="{11A9A9B2-0E7D-4454-BA8D-354F54253D1F}" dt="2026-04-22T15:35:16.861" v="833" actId="20577"/>
        <pc:sldMkLst>
          <pc:docMk/>
          <pc:sldMk cId="1644972876" sldId="293"/>
        </pc:sldMkLst>
        <pc:spChg chg="del mod ord">
          <ac:chgData name="Pikus, Arianna" userId="e8ff197e-f0e5-4077-b878-7733f8b6126b" providerId="ADAL" clId="{11A9A9B2-0E7D-4454-BA8D-354F54253D1F}" dt="2026-04-22T15:34:04.691" v="731" actId="700"/>
          <ac:spMkLst>
            <pc:docMk/>
            <pc:sldMk cId="1644972876" sldId="293"/>
            <ac:spMk id="2" creationId="{6B3BD76D-0A18-3189-2A86-AB75F10A3144}"/>
          </ac:spMkLst>
        </pc:spChg>
        <pc:spChg chg="add mod ord">
          <ac:chgData name="Pikus, Arianna" userId="e8ff197e-f0e5-4077-b878-7733f8b6126b" providerId="ADAL" clId="{11A9A9B2-0E7D-4454-BA8D-354F54253D1F}" dt="2026-04-22T15:34:11.518" v="753" actId="20577"/>
          <ac:spMkLst>
            <pc:docMk/>
            <pc:sldMk cId="1644972876" sldId="293"/>
            <ac:spMk id="3" creationId="{A0CA0DFA-A0AD-E3D7-B3BD-157731CCAC9C}"/>
          </ac:spMkLst>
        </pc:spChg>
        <pc:spChg chg="add mod ord">
          <ac:chgData name="Pikus, Arianna" userId="e8ff197e-f0e5-4077-b878-7733f8b6126b" providerId="ADAL" clId="{11A9A9B2-0E7D-4454-BA8D-354F54253D1F}" dt="2026-04-22T15:34:20.927" v="789" actId="20577"/>
          <ac:spMkLst>
            <pc:docMk/>
            <pc:sldMk cId="1644972876" sldId="293"/>
            <ac:spMk id="4" creationId="{9F69BB9C-1A11-F95A-C551-9A1029E70203}"/>
          </ac:spMkLst>
        </pc:spChg>
        <pc:spChg chg="add mod ord">
          <ac:chgData name="Pikus, Arianna" userId="e8ff197e-f0e5-4077-b878-7733f8b6126b" providerId="ADAL" clId="{11A9A9B2-0E7D-4454-BA8D-354F54253D1F}" dt="2026-04-22T15:34:55.997" v="817" actId="404"/>
          <ac:spMkLst>
            <pc:docMk/>
            <pc:sldMk cId="1644972876" sldId="293"/>
            <ac:spMk id="5" creationId="{DD02590B-2F90-FE5B-3BCD-7C60C84A2DDC}"/>
          </ac:spMkLst>
        </pc:spChg>
        <pc:spChg chg="add mod ord">
          <ac:chgData name="Pikus, Arianna" userId="e8ff197e-f0e5-4077-b878-7733f8b6126b" providerId="ADAL" clId="{11A9A9B2-0E7D-4454-BA8D-354F54253D1F}" dt="2026-04-22T15:34:26.391" v="809" actId="20577"/>
          <ac:spMkLst>
            <pc:docMk/>
            <pc:sldMk cId="1644972876" sldId="293"/>
            <ac:spMk id="6" creationId="{110F9EF7-1725-13EC-3478-98B1E4554D44}"/>
          </ac:spMkLst>
        </pc:spChg>
        <pc:spChg chg="add mod ord">
          <ac:chgData name="Pikus, Arianna" userId="e8ff197e-f0e5-4077-b878-7733f8b6126b" providerId="ADAL" clId="{11A9A9B2-0E7D-4454-BA8D-354F54253D1F}" dt="2026-04-22T15:35:16.861" v="833" actId="20577"/>
          <ac:spMkLst>
            <pc:docMk/>
            <pc:sldMk cId="1644972876" sldId="293"/>
            <ac:spMk id="7" creationId="{40FCEBAF-F7D4-BBB4-CD53-A88A87F28223}"/>
          </ac:spMkLst>
        </pc:spChg>
      </pc:sldChg>
      <pc:sldChg chg="modSp new mod">
        <pc:chgData name="Pikus, Arianna" userId="e8ff197e-f0e5-4077-b878-7733f8b6126b" providerId="ADAL" clId="{11A9A9B2-0E7D-4454-BA8D-354F54253D1F}" dt="2026-04-22T15:42:38.969" v="1535" actId="20577"/>
        <pc:sldMkLst>
          <pc:docMk/>
          <pc:sldMk cId="476175768" sldId="294"/>
        </pc:sldMkLst>
        <pc:spChg chg="mod">
          <ac:chgData name="Pikus, Arianna" userId="e8ff197e-f0e5-4077-b878-7733f8b6126b" providerId="ADAL" clId="{11A9A9B2-0E7D-4454-BA8D-354F54253D1F}" dt="2026-04-22T15:39:11.568" v="883" actId="20577"/>
          <ac:spMkLst>
            <pc:docMk/>
            <pc:sldMk cId="476175768" sldId="294"/>
            <ac:spMk id="2" creationId="{5E861792-48C1-E6AD-D6E1-41D54B42B33D}"/>
          </ac:spMkLst>
        </pc:spChg>
        <pc:spChg chg="mod">
          <ac:chgData name="Pikus, Arianna" userId="e8ff197e-f0e5-4077-b878-7733f8b6126b" providerId="ADAL" clId="{11A9A9B2-0E7D-4454-BA8D-354F54253D1F}" dt="2026-04-22T15:39:18.380" v="904" actId="20577"/>
          <ac:spMkLst>
            <pc:docMk/>
            <pc:sldMk cId="476175768" sldId="294"/>
            <ac:spMk id="3" creationId="{516E236D-DFDF-1B93-8B10-FB76DE4FB9DE}"/>
          </ac:spMkLst>
        </pc:spChg>
        <pc:spChg chg="mod">
          <ac:chgData name="Pikus, Arianna" userId="e8ff197e-f0e5-4077-b878-7733f8b6126b" providerId="ADAL" clId="{11A9A9B2-0E7D-4454-BA8D-354F54253D1F}" dt="2026-04-22T15:40:56.420" v="1214" actId="20577"/>
          <ac:spMkLst>
            <pc:docMk/>
            <pc:sldMk cId="476175768" sldId="294"/>
            <ac:spMk id="4" creationId="{7968A6DA-C994-7DA9-D52D-6875A122B7A2}"/>
          </ac:spMkLst>
        </pc:spChg>
        <pc:spChg chg="mod">
          <ac:chgData name="Pikus, Arianna" userId="e8ff197e-f0e5-4077-b878-7733f8b6126b" providerId="ADAL" clId="{11A9A9B2-0E7D-4454-BA8D-354F54253D1F}" dt="2026-04-22T15:41:02.746" v="1233" actId="20577"/>
          <ac:spMkLst>
            <pc:docMk/>
            <pc:sldMk cId="476175768" sldId="294"/>
            <ac:spMk id="5" creationId="{2672E950-671C-6E1E-BEFA-23E81F299A35}"/>
          </ac:spMkLst>
        </pc:spChg>
        <pc:spChg chg="mod">
          <ac:chgData name="Pikus, Arianna" userId="e8ff197e-f0e5-4077-b878-7733f8b6126b" providerId="ADAL" clId="{11A9A9B2-0E7D-4454-BA8D-354F54253D1F}" dt="2026-04-22T15:42:38.969" v="1535" actId="20577"/>
          <ac:spMkLst>
            <pc:docMk/>
            <pc:sldMk cId="476175768" sldId="294"/>
            <ac:spMk id="6" creationId="{1E25A724-1FC6-80FF-EEA7-F8F1675BABB8}"/>
          </ac:spMkLst>
        </pc:spChg>
      </pc:sldChg>
      <pc:sldChg chg="modSp add mod">
        <pc:chgData name="Pikus, Arianna" userId="e8ff197e-f0e5-4077-b878-7733f8b6126b" providerId="ADAL" clId="{11A9A9B2-0E7D-4454-BA8D-354F54253D1F}" dt="2026-04-22T15:38:58.044" v="871" actId="20577"/>
        <pc:sldMkLst>
          <pc:docMk/>
          <pc:sldMk cId="3704522971" sldId="295"/>
        </pc:sldMkLst>
        <pc:spChg chg="mod">
          <ac:chgData name="Pikus, Arianna" userId="e8ff197e-f0e5-4077-b878-7733f8b6126b" providerId="ADAL" clId="{11A9A9B2-0E7D-4454-BA8D-354F54253D1F}" dt="2026-04-22T15:38:58.044" v="871" actId="20577"/>
          <ac:spMkLst>
            <pc:docMk/>
            <pc:sldMk cId="3704522971" sldId="295"/>
            <ac:spMk id="3" creationId="{26444F9E-A37F-C409-0CF2-3B4DCB04CCFE}"/>
          </ac:spMkLst>
        </pc:spChg>
        <pc:spChg chg="mod">
          <ac:chgData name="Pikus, Arianna" userId="e8ff197e-f0e5-4077-b878-7733f8b6126b" providerId="ADAL" clId="{11A9A9B2-0E7D-4454-BA8D-354F54253D1F}" dt="2026-04-22T15:36:10.361" v="854" actId="404"/>
          <ac:spMkLst>
            <pc:docMk/>
            <pc:sldMk cId="3704522971" sldId="295"/>
            <ac:spMk id="5" creationId="{EF8B03B3-230E-19A7-4D7F-5CE380CE54DC}"/>
          </ac:spMkLst>
        </pc:spChg>
        <pc:spChg chg="mod">
          <ac:chgData name="Pikus, Arianna" userId="e8ff197e-f0e5-4077-b878-7733f8b6126b" providerId="ADAL" clId="{11A9A9B2-0E7D-4454-BA8D-354F54253D1F}" dt="2026-04-22T15:36:28.889" v="859" actId="404"/>
          <ac:spMkLst>
            <pc:docMk/>
            <pc:sldMk cId="3704522971" sldId="295"/>
            <ac:spMk id="7" creationId="{3A9C206C-3094-6A00-7408-167E0E11E359}"/>
          </ac:spMkLst>
        </pc:spChg>
      </pc:sldChg>
      <pc:sldChg chg="modSp add mod ord">
        <pc:chgData name="Pikus, Arianna" userId="e8ff197e-f0e5-4077-b878-7733f8b6126b" providerId="ADAL" clId="{11A9A9B2-0E7D-4454-BA8D-354F54253D1F}" dt="2026-04-22T15:42:53.653" v="1546" actId="20577"/>
        <pc:sldMkLst>
          <pc:docMk/>
          <pc:sldMk cId="3497377347" sldId="296"/>
        </pc:sldMkLst>
        <pc:spChg chg="mod">
          <ac:chgData name="Pikus, Arianna" userId="e8ff197e-f0e5-4077-b878-7733f8b6126b" providerId="ADAL" clId="{11A9A9B2-0E7D-4454-BA8D-354F54253D1F}" dt="2026-04-22T15:42:53.653" v="1546" actId="20577"/>
          <ac:spMkLst>
            <pc:docMk/>
            <pc:sldMk cId="3497377347" sldId="296"/>
            <ac:spMk id="4" creationId="{7637687C-E15A-AB56-F55B-83D804AB3377}"/>
          </ac:spMkLst>
        </pc:spChg>
      </pc:sldChg>
      <pc:sldChg chg="addSp delSp modSp new mod modClrScheme modAnim chgLayout">
        <pc:chgData name="Pikus, Arianna" userId="e8ff197e-f0e5-4077-b878-7733f8b6126b" providerId="ADAL" clId="{11A9A9B2-0E7D-4454-BA8D-354F54253D1F}" dt="2026-04-22T16:40:52.132" v="3349"/>
        <pc:sldMkLst>
          <pc:docMk/>
          <pc:sldMk cId="1271436496" sldId="297"/>
        </pc:sldMkLst>
        <pc:spChg chg="del mod ord">
          <ac:chgData name="Pikus, Arianna" userId="e8ff197e-f0e5-4077-b878-7733f8b6126b" providerId="ADAL" clId="{11A9A9B2-0E7D-4454-BA8D-354F54253D1F}" dt="2026-04-22T15:43:26.183" v="1548" actId="700"/>
          <ac:spMkLst>
            <pc:docMk/>
            <pc:sldMk cId="1271436496" sldId="297"/>
            <ac:spMk id="2" creationId="{ADD48B3F-24B7-0AA3-4A45-D87EF76EF5D6}"/>
          </ac:spMkLst>
        </pc:spChg>
        <pc:spChg chg="add mod ord">
          <ac:chgData name="Pikus, Arianna" userId="e8ff197e-f0e5-4077-b878-7733f8b6126b" providerId="ADAL" clId="{11A9A9B2-0E7D-4454-BA8D-354F54253D1F}" dt="2026-04-22T15:44:32.630" v="1582" actId="20577"/>
          <ac:spMkLst>
            <pc:docMk/>
            <pc:sldMk cId="1271436496" sldId="297"/>
            <ac:spMk id="3" creationId="{989FAB37-A525-7EC4-2B3C-DAD00BC9F520}"/>
          </ac:spMkLst>
        </pc:spChg>
        <pc:spChg chg="add mod ord">
          <ac:chgData name="Pikus, Arianna" userId="e8ff197e-f0e5-4077-b878-7733f8b6126b" providerId="ADAL" clId="{11A9A9B2-0E7D-4454-BA8D-354F54253D1F}" dt="2026-04-22T15:47:27.677" v="1679" actId="20577"/>
          <ac:spMkLst>
            <pc:docMk/>
            <pc:sldMk cId="1271436496" sldId="297"/>
            <ac:spMk id="4" creationId="{376A779C-0C62-86BC-103A-EAC620B49923}"/>
          </ac:spMkLst>
        </pc:spChg>
        <pc:spChg chg="add mod">
          <ac:chgData name="Pikus, Arianna" userId="e8ff197e-f0e5-4077-b878-7733f8b6126b" providerId="ADAL" clId="{11A9A9B2-0E7D-4454-BA8D-354F54253D1F}" dt="2026-04-22T15:47:30.122" v="1680" actId="20577"/>
          <ac:spMkLst>
            <pc:docMk/>
            <pc:sldMk cId="1271436496" sldId="297"/>
            <ac:spMk id="5" creationId="{7161B344-32C7-2243-9C52-4A171468EB93}"/>
          </ac:spMkLst>
        </pc:spChg>
        <pc:spChg chg="add mod">
          <ac:chgData name="Pikus, Arianna" userId="e8ff197e-f0e5-4077-b878-7733f8b6126b" providerId="ADAL" clId="{11A9A9B2-0E7D-4454-BA8D-354F54253D1F}" dt="2026-04-22T16:40:45.759" v="3348" actId="207"/>
          <ac:spMkLst>
            <pc:docMk/>
            <pc:sldMk cId="1271436496" sldId="297"/>
            <ac:spMk id="6" creationId="{F3A8692B-75BB-BB22-30CD-8575734FC6BB}"/>
          </ac:spMkLst>
        </pc:spChg>
      </pc:sldChg>
      <pc:sldChg chg="modSp new mod modNotesTx">
        <pc:chgData name="Pikus, Arianna" userId="e8ff197e-f0e5-4077-b878-7733f8b6126b" providerId="ADAL" clId="{11A9A9B2-0E7D-4454-BA8D-354F54253D1F}" dt="2026-04-22T16:42:33.760" v="3394" actId="20577"/>
        <pc:sldMkLst>
          <pc:docMk/>
          <pc:sldMk cId="3007327528" sldId="298"/>
        </pc:sldMkLst>
        <pc:spChg chg="mod">
          <ac:chgData name="Pikus, Arianna" userId="e8ff197e-f0e5-4077-b878-7733f8b6126b" providerId="ADAL" clId="{11A9A9B2-0E7D-4454-BA8D-354F54253D1F}" dt="2026-04-22T15:57:48.227" v="1881" actId="5793"/>
          <ac:spMkLst>
            <pc:docMk/>
            <pc:sldMk cId="3007327528" sldId="298"/>
            <ac:spMk id="2" creationId="{1EA58EB4-E353-DA64-729F-52F54210EE5F}"/>
          </ac:spMkLst>
        </pc:spChg>
        <pc:spChg chg="mod">
          <ac:chgData name="Pikus, Arianna" userId="e8ff197e-f0e5-4077-b878-7733f8b6126b" providerId="ADAL" clId="{11A9A9B2-0E7D-4454-BA8D-354F54253D1F}" dt="2026-04-22T16:13:44.342" v="2587" actId="20577"/>
          <ac:spMkLst>
            <pc:docMk/>
            <pc:sldMk cId="3007327528" sldId="298"/>
            <ac:spMk id="3" creationId="{D7F7D541-0EDB-E2FB-53F5-0935A72CE209}"/>
          </ac:spMkLst>
        </pc:spChg>
      </pc:sldChg>
      <pc:sldChg chg="addSp delSp modSp new mod modClrScheme chgLayout modNotesTx">
        <pc:chgData name="Pikus, Arianna" userId="e8ff197e-f0e5-4077-b878-7733f8b6126b" providerId="ADAL" clId="{11A9A9B2-0E7D-4454-BA8D-354F54253D1F}" dt="2026-04-22T16:42:54.035" v="3409" actId="20577"/>
        <pc:sldMkLst>
          <pc:docMk/>
          <pc:sldMk cId="3358815942" sldId="299"/>
        </pc:sldMkLst>
        <pc:spChg chg="del mod ord">
          <ac:chgData name="Pikus, Arianna" userId="e8ff197e-f0e5-4077-b878-7733f8b6126b" providerId="ADAL" clId="{11A9A9B2-0E7D-4454-BA8D-354F54253D1F}" dt="2026-04-22T16:16:07.447" v="2593" actId="700"/>
          <ac:spMkLst>
            <pc:docMk/>
            <pc:sldMk cId="3358815942" sldId="299"/>
            <ac:spMk id="2" creationId="{0B878E05-9DEA-9C5D-5EE7-2AAA0E37AC77}"/>
          </ac:spMkLst>
        </pc:spChg>
        <pc:spChg chg="del mod ord">
          <ac:chgData name="Pikus, Arianna" userId="e8ff197e-f0e5-4077-b878-7733f8b6126b" providerId="ADAL" clId="{11A9A9B2-0E7D-4454-BA8D-354F54253D1F}" dt="2026-04-22T16:16:07.447" v="2593" actId="700"/>
          <ac:spMkLst>
            <pc:docMk/>
            <pc:sldMk cId="3358815942" sldId="299"/>
            <ac:spMk id="3" creationId="{DD710D07-CEA2-66A8-159E-4DABA42DB03B}"/>
          </ac:spMkLst>
        </pc:spChg>
        <pc:spChg chg="add mod ord">
          <ac:chgData name="Pikus, Arianna" userId="e8ff197e-f0e5-4077-b878-7733f8b6126b" providerId="ADAL" clId="{11A9A9B2-0E7D-4454-BA8D-354F54253D1F}" dt="2026-04-22T16:16:44.108" v="2697" actId="20577"/>
          <ac:spMkLst>
            <pc:docMk/>
            <pc:sldMk cId="3358815942" sldId="299"/>
            <ac:spMk id="4" creationId="{9DE92E55-E756-FF96-CF11-DC95BC2DCE22}"/>
          </ac:spMkLst>
        </pc:spChg>
        <pc:spChg chg="add mod ord">
          <ac:chgData name="Pikus, Arianna" userId="e8ff197e-f0e5-4077-b878-7733f8b6126b" providerId="ADAL" clId="{11A9A9B2-0E7D-4454-BA8D-354F54253D1F}" dt="2026-04-22T16:42:54.035" v="3409" actId="20577"/>
          <ac:spMkLst>
            <pc:docMk/>
            <pc:sldMk cId="3358815942" sldId="299"/>
            <ac:spMk id="5" creationId="{2576CAF2-B853-B34C-7008-1D2FEC00762F}"/>
          </ac:spMkLst>
        </pc:spChg>
      </pc:sldChg>
      <pc:sldChg chg="addSp delSp modSp new mod modClrScheme chgLayout">
        <pc:chgData name="Pikus, Arianna" userId="e8ff197e-f0e5-4077-b878-7733f8b6126b" providerId="ADAL" clId="{11A9A9B2-0E7D-4454-BA8D-354F54253D1F}" dt="2026-04-22T16:17:31.593" v="2764" actId="20577"/>
        <pc:sldMkLst>
          <pc:docMk/>
          <pc:sldMk cId="1932016019" sldId="300"/>
        </pc:sldMkLst>
        <pc:spChg chg="del mod ord">
          <ac:chgData name="Pikus, Arianna" userId="e8ff197e-f0e5-4077-b878-7733f8b6126b" providerId="ADAL" clId="{11A9A9B2-0E7D-4454-BA8D-354F54253D1F}" dt="2026-04-22T16:17:10.042" v="2753" actId="700"/>
          <ac:spMkLst>
            <pc:docMk/>
            <pc:sldMk cId="1932016019" sldId="300"/>
            <ac:spMk id="2" creationId="{B86E5E13-138B-6D7B-0D37-DB71886ECD5A}"/>
          </ac:spMkLst>
        </pc:spChg>
        <pc:spChg chg="del mod ord">
          <ac:chgData name="Pikus, Arianna" userId="e8ff197e-f0e5-4077-b878-7733f8b6126b" providerId="ADAL" clId="{11A9A9B2-0E7D-4454-BA8D-354F54253D1F}" dt="2026-04-22T16:17:10.042" v="2753" actId="700"/>
          <ac:spMkLst>
            <pc:docMk/>
            <pc:sldMk cId="1932016019" sldId="300"/>
            <ac:spMk id="3" creationId="{E58AB4E2-B691-1D74-2D5D-852A15DE2032}"/>
          </ac:spMkLst>
        </pc:spChg>
        <pc:spChg chg="add mod ord">
          <ac:chgData name="Pikus, Arianna" userId="e8ff197e-f0e5-4077-b878-7733f8b6126b" providerId="ADAL" clId="{11A9A9B2-0E7D-4454-BA8D-354F54253D1F}" dt="2026-04-22T16:17:31.593" v="2764" actId="20577"/>
          <ac:spMkLst>
            <pc:docMk/>
            <pc:sldMk cId="1932016019" sldId="300"/>
            <ac:spMk id="4" creationId="{4F082523-CE30-409C-4574-C818317CE25C}"/>
          </ac:spMkLst>
        </pc:spChg>
        <pc:spChg chg="add mod ord">
          <ac:chgData name="Pikus, Arianna" userId="e8ff197e-f0e5-4077-b878-7733f8b6126b" providerId="ADAL" clId="{11A9A9B2-0E7D-4454-BA8D-354F54253D1F}" dt="2026-04-22T16:17:28.217" v="2754"/>
          <ac:spMkLst>
            <pc:docMk/>
            <pc:sldMk cId="1932016019" sldId="300"/>
            <ac:spMk id="5" creationId="{0671C424-25AB-F60C-4016-15CC4A7B9F0C}"/>
          </ac:spMkLst>
        </pc:spChg>
      </pc:sldChg>
      <pc:sldChg chg="modSp new mod">
        <pc:chgData name="Pikus, Arianna" userId="e8ff197e-f0e5-4077-b878-7733f8b6126b" providerId="ADAL" clId="{11A9A9B2-0E7D-4454-BA8D-354F54253D1F}" dt="2026-04-22T16:17:53.888" v="2789" actId="20577"/>
        <pc:sldMkLst>
          <pc:docMk/>
          <pc:sldMk cId="3870548984" sldId="301"/>
        </pc:sldMkLst>
        <pc:spChg chg="mod">
          <ac:chgData name="Pikus, Arianna" userId="e8ff197e-f0e5-4077-b878-7733f8b6126b" providerId="ADAL" clId="{11A9A9B2-0E7D-4454-BA8D-354F54253D1F}" dt="2026-04-22T16:17:53.888" v="2789" actId="20577"/>
          <ac:spMkLst>
            <pc:docMk/>
            <pc:sldMk cId="3870548984" sldId="301"/>
            <ac:spMk id="2" creationId="{B7EC12CF-8713-0069-7A71-EC8064E2C771}"/>
          </ac:spMkLst>
        </pc:spChg>
        <pc:spChg chg="mod">
          <ac:chgData name="Pikus, Arianna" userId="e8ff197e-f0e5-4077-b878-7733f8b6126b" providerId="ADAL" clId="{11A9A9B2-0E7D-4454-BA8D-354F54253D1F}" dt="2026-04-22T16:17:50.425" v="2770"/>
          <ac:spMkLst>
            <pc:docMk/>
            <pc:sldMk cId="3870548984" sldId="301"/>
            <ac:spMk id="3" creationId="{1E4ED132-93E1-9341-86AB-047C4124FA92}"/>
          </ac:spMkLst>
        </pc:spChg>
      </pc:sldChg>
      <pc:sldChg chg="addSp delSp modSp new mod modClrScheme chgLayout">
        <pc:chgData name="Pikus, Arianna" userId="e8ff197e-f0e5-4077-b878-7733f8b6126b" providerId="ADAL" clId="{11A9A9B2-0E7D-4454-BA8D-354F54253D1F}" dt="2026-04-22T16:18:25.864" v="2801" actId="20577"/>
        <pc:sldMkLst>
          <pc:docMk/>
          <pc:sldMk cId="3923600407" sldId="302"/>
        </pc:sldMkLst>
        <pc:spChg chg="del mod ord">
          <ac:chgData name="Pikus, Arianna" userId="e8ff197e-f0e5-4077-b878-7733f8b6126b" providerId="ADAL" clId="{11A9A9B2-0E7D-4454-BA8D-354F54253D1F}" dt="2026-04-22T16:18:23.038" v="2791" actId="700"/>
          <ac:spMkLst>
            <pc:docMk/>
            <pc:sldMk cId="3923600407" sldId="302"/>
            <ac:spMk id="2" creationId="{39DC657C-193B-CC68-5041-E3D6FC600112}"/>
          </ac:spMkLst>
        </pc:spChg>
        <pc:spChg chg="del">
          <ac:chgData name="Pikus, Arianna" userId="e8ff197e-f0e5-4077-b878-7733f8b6126b" providerId="ADAL" clId="{11A9A9B2-0E7D-4454-BA8D-354F54253D1F}" dt="2026-04-22T16:18:23.038" v="2791" actId="700"/>
          <ac:spMkLst>
            <pc:docMk/>
            <pc:sldMk cId="3923600407" sldId="302"/>
            <ac:spMk id="3" creationId="{982964D4-2F7A-8062-C7C0-22EA31029F24}"/>
          </ac:spMkLst>
        </pc:spChg>
        <pc:spChg chg="add mod ord">
          <ac:chgData name="Pikus, Arianna" userId="e8ff197e-f0e5-4077-b878-7733f8b6126b" providerId="ADAL" clId="{11A9A9B2-0E7D-4454-BA8D-354F54253D1F}" dt="2026-04-22T16:18:25.864" v="2801" actId="20577"/>
          <ac:spMkLst>
            <pc:docMk/>
            <pc:sldMk cId="3923600407" sldId="302"/>
            <ac:spMk id="4" creationId="{7A7B4E14-9067-9834-0784-167706CEEF5D}"/>
          </ac:spMkLst>
        </pc:spChg>
      </pc:sldChg>
      <pc:sldChg chg="addSp delSp modSp new mod modClrScheme chgLayout">
        <pc:chgData name="Pikus, Arianna" userId="e8ff197e-f0e5-4077-b878-7733f8b6126b" providerId="ADAL" clId="{11A9A9B2-0E7D-4454-BA8D-354F54253D1F}" dt="2026-04-22T16:43:27.886" v="3418" actId="20577"/>
        <pc:sldMkLst>
          <pc:docMk/>
          <pc:sldMk cId="4226135688" sldId="303"/>
        </pc:sldMkLst>
        <pc:spChg chg="del mod ord">
          <ac:chgData name="Pikus, Arianna" userId="e8ff197e-f0e5-4077-b878-7733f8b6126b" providerId="ADAL" clId="{11A9A9B2-0E7D-4454-BA8D-354F54253D1F}" dt="2026-04-22T16:18:38.184" v="2803" actId="700"/>
          <ac:spMkLst>
            <pc:docMk/>
            <pc:sldMk cId="4226135688" sldId="303"/>
            <ac:spMk id="2" creationId="{56BE800F-A866-5FC8-5604-6F2C0140D094}"/>
          </ac:spMkLst>
        </pc:spChg>
        <pc:spChg chg="add mod ord">
          <ac:chgData name="Pikus, Arianna" userId="e8ff197e-f0e5-4077-b878-7733f8b6126b" providerId="ADAL" clId="{11A9A9B2-0E7D-4454-BA8D-354F54253D1F}" dt="2026-04-22T16:18:46.588" v="2817" actId="20577"/>
          <ac:spMkLst>
            <pc:docMk/>
            <pc:sldMk cId="4226135688" sldId="303"/>
            <ac:spMk id="3" creationId="{3ED87176-32D0-91B8-F348-9AD7FCDFE89E}"/>
          </ac:spMkLst>
        </pc:spChg>
        <pc:spChg chg="add mod ord">
          <ac:chgData name="Pikus, Arianna" userId="e8ff197e-f0e5-4077-b878-7733f8b6126b" providerId="ADAL" clId="{11A9A9B2-0E7D-4454-BA8D-354F54253D1F}" dt="2026-04-22T16:43:27.886" v="3418" actId="20577"/>
          <ac:spMkLst>
            <pc:docMk/>
            <pc:sldMk cId="4226135688" sldId="303"/>
            <ac:spMk id="4" creationId="{AF026ABF-7755-59D1-1926-8CBA8C59B6AC}"/>
          </ac:spMkLst>
        </pc:spChg>
      </pc:sldChg>
      <pc:sldChg chg="modSp new mod">
        <pc:chgData name="Pikus, Arianna" userId="e8ff197e-f0e5-4077-b878-7733f8b6126b" providerId="ADAL" clId="{11A9A9B2-0E7D-4454-BA8D-354F54253D1F}" dt="2026-04-22T16:19:28.874" v="2833" actId="12"/>
        <pc:sldMkLst>
          <pc:docMk/>
          <pc:sldMk cId="1757418194" sldId="304"/>
        </pc:sldMkLst>
        <pc:spChg chg="mod">
          <ac:chgData name="Pikus, Arianna" userId="e8ff197e-f0e5-4077-b878-7733f8b6126b" providerId="ADAL" clId="{11A9A9B2-0E7D-4454-BA8D-354F54253D1F}" dt="2026-04-22T16:19:10.387" v="2827" actId="20577"/>
          <ac:spMkLst>
            <pc:docMk/>
            <pc:sldMk cId="1757418194" sldId="304"/>
            <ac:spMk id="2" creationId="{C5F9A72D-4B0A-5B10-68B7-CB1838135183}"/>
          </ac:spMkLst>
        </pc:spChg>
        <pc:spChg chg="mod">
          <ac:chgData name="Pikus, Arianna" userId="e8ff197e-f0e5-4077-b878-7733f8b6126b" providerId="ADAL" clId="{11A9A9B2-0E7D-4454-BA8D-354F54253D1F}" dt="2026-04-22T16:19:28.874" v="2833" actId="12"/>
          <ac:spMkLst>
            <pc:docMk/>
            <pc:sldMk cId="1757418194" sldId="304"/>
            <ac:spMk id="3" creationId="{B6804B4F-5713-2D94-F96E-A87908E45053}"/>
          </ac:spMkLst>
        </pc:spChg>
      </pc:sldChg>
      <pc:sldChg chg="modSp new mod">
        <pc:chgData name="Pikus, Arianna" userId="e8ff197e-f0e5-4077-b878-7733f8b6126b" providerId="ADAL" clId="{11A9A9B2-0E7D-4454-BA8D-354F54253D1F}" dt="2026-04-22T16:44:31.411" v="3424" actId="2711"/>
        <pc:sldMkLst>
          <pc:docMk/>
          <pc:sldMk cId="856639632" sldId="305"/>
        </pc:sldMkLst>
        <pc:spChg chg="mod">
          <ac:chgData name="Pikus, Arianna" userId="e8ff197e-f0e5-4077-b878-7733f8b6126b" providerId="ADAL" clId="{11A9A9B2-0E7D-4454-BA8D-354F54253D1F}" dt="2026-04-22T16:21:00.701" v="2907" actId="404"/>
          <ac:spMkLst>
            <pc:docMk/>
            <pc:sldMk cId="856639632" sldId="305"/>
            <ac:spMk id="2" creationId="{AF661D2C-EC20-A795-0576-B4C5B8CD0DD5}"/>
          </ac:spMkLst>
        </pc:spChg>
        <pc:spChg chg="mod">
          <ac:chgData name="Pikus, Arianna" userId="e8ff197e-f0e5-4077-b878-7733f8b6126b" providerId="ADAL" clId="{11A9A9B2-0E7D-4454-BA8D-354F54253D1F}" dt="2026-04-22T16:44:31.411" v="3424" actId="2711"/>
          <ac:spMkLst>
            <pc:docMk/>
            <pc:sldMk cId="856639632" sldId="305"/>
            <ac:spMk id="3" creationId="{49BFD9EB-D2EA-61E6-88E9-339BB1C937EB}"/>
          </ac:spMkLst>
        </pc:spChg>
      </pc:sldChg>
      <pc:sldChg chg="addSp delSp modSp new mod modClrScheme chgLayout">
        <pc:chgData name="Pikus, Arianna" userId="e8ff197e-f0e5-4077-b878-7733f8b6126b" providerId="ADAL" clId="{11A9A9B2-0E7D-4454-BA8D-354F54253D1F}" dt="2026-04-22T16:19:45.756" v="2845" actId="20577"/>
        <pc:sldMkLst>
          <pc:docMk/>
          <pc:sldMk cId="925755611" sldId="306"/>
        </pc:sldMkLst>
        <pc:spChg chg="del mod ord">
          <ac:chgData name="Pikus, Arianna" userId="e8ff197e-f0e5-4077-b878-7733f8b6126b" providerId="ADAL" clId="{11A9A9B2-0E7D-4454-BA8D-354F54253D1F}" dt="2026-04-22T16:19:42.840" v="2836" actId="700"/>
          <ac:spMkLst>
            <pc:docMk/>
            <pc:sldMk cId="925755611" sldId="306"/>
            <ac:spMk id="2" creationId="{8C04A2CB-E019-B5E3-8547-05BDD23ED4C2}"/>
          </ac:spMkLst>
        </pc:spChg>
        <pc:spChg chg="del">
          <ac:chgData name="Pikus, Arianna" userId="e8ff197e-f0e5-4077-b878-7733f8b6126b" providerId="ADAL" clId="{11A9A9B2-0E7D-4454-BA8D-354F54253D1F}" dt="2026-04-22T16:19:42.840" v="2836" actId="700"/>
          <ac:spMkLst>
            <pc:docMk/>
            <pc:sldMk cId="925755611" sldId="306"/>
            <ac:spMk id="3" creationId="{F91D7BBA-71E2-7B30-EF8C-B2A10DDF59FA}"/>
          </ac:spMkLst>
        </pc:spChg>
        <pc:spChg chg="add mod ord">
          <ac:chgData name="Pikus, Arianna" userId="e8ff197e-f0e5-4077-b878-7733f8b6126b" providerId="ADAL" clId="{11A9A9B2-0E7D-4454-BA8D-354F54253D1F}" dt="2026-04-22T16:19:45.756" v="2845" actId="20577"/>
          <ac:spMkLst>
            <pc:docMk/>
            <pc:sldMk cId="925755611" sldId="306"/>
            <ac:spMk id="4" creationId="{9CCF681F-5925-3BEA-EB48-B503A180FB11}"/>
          </ac:spMkLst>
        </pc:spChg>
      </pc:sldChg>
      <pc:sldChg chg="modSp add mod">
        <pc:chgData name="Pikus, Arianna" userId="e8ff197e-f0e5-4077-b878-7733f8b6126b" providerId="ADAL" clId="{11A9A9B2-0E7D-4454-BA8D-354F54253D1F}" dt="2026-04-22T16:21:52.213" v="2924" actId="2711"/>
        <pc:sldMkLst>
          <pc:docMk/>
          <pc:sldMk cId="4155817864" sldId="307"/>
        </pc:sldMkLst>
        <pc:spChg chg="mod">
          <ac:chgData name="Pikus, Arianna" userId="e8ff197e-f0e5-4077-b878-7733f8b6126b" providerId="ADAL" clId="{11A9A9B2-0E7D-4454-BA8D-354F54253D1F}" dt="2026-04-22T16:21:13.757" v="2912" actId="20577"/>
          <ac:spMkLst>
            <pc:docMk/>
            <pc:sldMk cId="4155817864" sldId="307"/>
            <ac:spMk id="2" creationId="{45F5C7AF-3686-BF18-BCA8-4613238BB061}"/>
          </ac:spMkLst>
        </pc:spChg>
        <pc:spChg chg="mod">
          <ac:chgData name="Pikus, Arianna" userId="e8ff197e-f0e5-4077-b878-7733f8b6126b" providerId="ADAL" clId="{11A9A9B2-0E7D-4454-BA8D-354F54253D1F}" dt="2026-04-22T16:21:52.213" v="2924" actId="2711"/>
          <ac:spMkLst>
            <pc:docMk/>
            <pc:sldMk cId="4155817864" sldId="307"/>
            <ac:spMk id="3" creationId="{BC7B06B6-44F0-C75B-36A4-936D90E06F14}"/>
          </ac:spMkLst>
        </pc:spChg>
      </pc:sldChg>
      <pc:sldChg chg="addSp delSp modSp new mod modClrScheme modAnim chgLayout">
        <pc:chgData name="Pikus, Arianna" userId="e8ff197e-f0e5-4077-b878-7733f8b6126b" providerId="ADAL" clId="{11A9A9B2-0E7D-4454-BA8D-354F54253D1F}" dt="2026-04-22T16:45:06.992" v="3429"/>
        <pc:sldMkLst>
          <pc:docMk/>
          <pc:sldMk cId="2705664811" sldId="308"/>
        </pc:sldMkLst>
        <pc:spChg chg="del mod ord">
          <ac:chgData name="Pikus, Arianna" userId="e8ff197e-f0e5-4077-b878-7733f8b6126b" providerId="ADAL" clId="{11A9A9B2-0E7D-4454-BA8D-354F54253D1F}" dt="2026-04-22T16:22:08.965" v="2926" actId="700"/>
          <ac:spMkLst>
            <pc:docMk/>
            <pc:sldMk cId="2705664811" sldId="308"/>
            <ac:spMk id="2" creationId="{1D9C5492-9B01-CA9F-D518-2DF799776715}"/>
          </ac:spMkLst>
        </pc:spChg>
        <pc:spChg chg="del">
          <ac:chgData name="Pikus, Arianna" userId="e8ff197e-f0e5-4077-b878-7733f8b6126b" providerId="ADAL" clId="{11A9A9B2-0E7D-4454-BA8D-354F54253D1F}" dt="2026-04-22T16:22:08.965" v="2926" actId="700"/>
          <ac:spMkLst>
            <pc:docMk/>
            <pc:sldMk cId="2705664811" sldId="308"/>
            <ac:spMk id="3" creationId="{DF1B3005-8FFC-4A4D-C6D9-7BF0C674C2D5}"/>
          </ac:spMkLst>
        </pc:spChg>
        <pc:spChg chg="add mod ord">
          <ac:chgData name="Pikus, Arianna" userId="e8ff197e-f0e5-4077-b878-7733f8b6126b" providerId="ADAL" clId="{11A9A9B2-0E7D-4454-BA8D-354F54253D1F}" dt="2026-04-22T16:23:41.260" v="3053" actId="20577"/>
          <ac:spMkLst>
            <pc:docMk/>
            <pc:sldMk cId="2705664811" sldId="308"/>
            <ac:spMk id="4" creationId="{C775F5E1-5B64-1816-38D0-A5E0B82673C8}"/>
          </ac:spMkLst>
        </pc:spChg>
        <pc:spChg chg="add del">
          <ac:chgData name="Pikus, Arianna" userId="e8ff197e-f0e5-4077-b878-7733f8b6126b" providerId="ADAL" clId="{11A9A9B2-0E7D-4454-BA8D-354F54253D1F}" dt="2026-04-22T16:22:15.692" v="2928" actId="478"/>
          <ac:spMkLst>
            <pc:docMk/>
            <pc:sldMk cId="2705664811" sldId="308"/>
            <ac:spMk id="6" creationId="{2347FCA8-CC60-BD8F-4F97-04B005DEF5C2}"/>
          </ac:spMkLst>
        </pc:spChg>
        <pc:spChg chg="add mod">
          <ac:chgData name="Pikus, Arianna" userId="e8ff197e-f0e5-4077-b878-7733f8b6126b" providerId="ADAL" clId="{11A9A9B2-0E7D-4454-BA8D-354F54253D1F}" dt="2026-04-22T16:44:59.144" v="3428" actId="207"/>
          <ac:spMkLst>
            <pc:docMk/>
            <pc:sldMk cId="2705664811" sldId="308"/>
            <ac:spMk id="9" creationId="{5ADC778C-30E2-7E43-C7AA-1AA5D6B51F39}"/>
          </ac:spMkLst>
        </pc:spChg>
        <pc:picChg chg="add mod">
          <ac:chgData name="Pikus, Arianna" userId="e8ff197e-f0e5-4077-b878-7733f8b6126b" providerId="ADAL" clId="{11A9A9B2-0E7D-4454-BA8D-354F54253D1F}" dt="2026-04-22T16:22:51.641" v="2931" actId="14100"/>
          <ac:picMkLst>
            <pc:docMk/>
            <pc:sldMk cId="2705664811" sldId="308"/>
            <ac:picMk id="8" creationId="{0A051CBF-BCED-43C0-D4DB-6FD4AEA82E19}"/>
          </ac:picMkLst>
        </pc:picChg>
      </pc:sldChg>
      <pc:sldChg chg="addSp modSp new mod modClrScheme chgLayout">
        <pc:chgData name="Pikus, Arianna" userId="e8ff197e-f0e5-4077-b878-7733f8b6126b" providerId="ADAL" clId="{11A9A9B2-0E7D-4454-BA8D-354F54253D1F}" dt="2026-04-22T16:39:09.709" v="3329" actId="1076"/>
        <pc:sldMkLst>
          <pc:docMk/>
          <pc:sldMk cId="3143537541" sldId="309"/>
        </pc:sldMkLst>
        <pc:spChg chg="mod ord">
          <ac:chgData name="Pikus, Arianna" userId="e8ff197e-f0e5-4077-b878-7733f8b6126b" providerId="ADAL" clId="{11A9A9B2-0E7D-4454-BA8D-354F54253D1F}" dt="2026-04-22T16:24:38.020" v="3090" actId="700"/>
          <ac:spMkLst>
            <pc:docMk/>
            <pc:sldMk cId="3143537541" sldId="309"/>
            <ac:spMk id="2" creationId="{999E4904-4DF5-84AE-24E9-8094CB7A3E8F}"/>
          </ac:spMkLst>
        </pc:spChg>
        <pc:spChg chg="add mod ord">
          <ac:chgData name="Pikus, Arianna" userId="e8ff197e-f0e5-4077-b878-7733f8b6126b" providerId="ADAL" clId="{11A9A9B2-0E7D-4454-BA8D-354F54253D1F}" dt="2026-04-22T16:38:00.775" v="3320" actId="20577"/>
          <ac:spMkLst>
            <pc:docMk/>
            <pc:sldMk cId="3143537541" sldId="309"/>
            <ac:spMk id="3" creationId="{6D026EC5-55BA-8C28-596B-BB9BA405700A}"/>
          </ac:spMkLst>
        </pc:spChg>
        <pc:spChg chg="add">
          <ac:chgData name="Pikus, Arianna" userId="e8ff197e-f0e5-4077-b878-7733f8b6126b" providerId="ADAL" clId="{11A9A9B2-0E7D-4454-BA8D-354F54253D1F}" dt="2026-04-22T16:38:12.194" v="3321"/>
          <ac:spMkLst>
            <pc:docMk/>
            <pc:sldMk cId="3143537541" sldId="309"/>
            <ac:spMk id="4" creationId="{CD7A9791-DE18-9CAC-2EC8-AC0D4B31198F}"/>
          </ac:spMkLst>
        </pc:spChg>
        <pc:picChg chg="add mod">
          <ac:chgData name="Pikus, Arianna" userId="e8ff197e-f0e5-4077-b878-7733f8b6126b" providerId="ADAL" clId="{11A9A9B2-0E7D-4454-BA8D-354F54253D1F}" dt="2026-04-22T16:39:09.709" v="3329" actId="1076"/>
          <ac:picMkLst>
            <pc:docMk/>
            <pc:sldMk cId="3143537541" sldId="309"/>
            <ac:picMk id="6" creationId="{056A7D27-D45F-1DFA-B3DA-475643F2978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Letter Naming Fluency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c:v>
                </c:pt>
              </c:strCache>
            </c:strRef>
          </c:tx>
          <c:spPr>
            <a:pattFill prst="pct25">
              <a:fgClr>
                <a:schemeClr val="accent6">
                  <a:lumMod val="75000"/>
                </a:schemeClr>
              </a:fgClr>
              <a:bgClr>
                <a:schemeClr val="bg1"/>
              </a:bgClr>
            </a:pattFill>
            <a:ln>
              <a:solidFill>
                <a:schemeClr val="accent6">
                  <a:lumMod val="75000"/>
                </a:schemeClr>
              </a:solidFill>
            </a:ln>
            <a:effectLst/>
          </c:spPr>
          <c:invertIfNegative val="0"/>
          <c:cat>
            <c:strRef>
              <c:f>Sheet1!$A$2:$A$3</c:f>
              <c:strCache>
                <c:ptCount val="2"/>
                <c:pt idx="0">
                  <c:v>Nature</c:v>
                </c:pt>
                <c:pt idx="1">
                  <c:v>Non-Nature</c:v>
                </c:pt>
              </c:strCache>
            </c:strRef>
          </c:cat>
          <c:val>
            <c:numRef>
              <c:f>Sheet1!$B$2:$B$3</c:f>
              <c:numCache>
                <c:formatCode>General</c:formatCode>
                <c:ptCount val="2"/>
                <c:pt idx="0">
                  <c:v>21.34</c:v>
                </c:pt>
                <c:pt idx="1">
                  <c:v>20.65</c:v>
                </c:pt>
              </c:numCache>
            </c:numRef>
          </c:val>
          <c:extLst>
            <c:ext xmlns:c16="http://schemas.microsoft.com/office/drawing/2014/chart" uri="{C3380CC4-5D6E-409C-BE32-E72D297353CC}">
              <c16:uniqueId val="{00000000-BFEC-412C-9437-50E84AE8D47E}"/>
            </c:ext>
          </c:extLst>
        </c:ser>
        <c:ser>
          <c:idx val="1"/>
          <c:order val="1"/>
          <c:tx>
            <c:strRef>
              <c:f>Sheet1!$C$1</c:f>
              <c:strCache>
                <c:ptCount val="1"/>
                <c:pt idx="0">
                  <c:v>Spring</c:v>
                </c:pt>
              </c:strCache>
            </c:strRef>
          </c:tx>
          <c:spPr>
            <a:solidFill>
              <a:schemeClr val="accent6">
                <a:lumMod val="75000"/>
              </a:schemeClr>
            </a:solidFill>
            <a:ln>
              <a:noFill/>
            </a:ln>
            <a:effectLst/>
          </c:spPr>
          <c:invertIfNegative val="0"/>
          <c:cat>
            <c:strRef>
              <c:f>Sheet1!$A$2:$A$3</c:f>
              <c:strCache>
                <c:ptCount val="2"/>
                <c:pt idx="0">
                  <c:v>Nature</c:v>
                </c:pt>
                <c:pt idx="1">
                  <c:v>Non-Nature</c:v>
                </c:pt>
              </c:strCache>
            </c:strRef>
          </c:cat>
          <c:val>
            <c:numRef>
              <c:f>Sheet1!$C$2:$C$3</c:f>
              <c:numCache>
                <c:formatCode>General</c:formatCode>
                <c:ptCount val="2"/>
                <c:pt idx="0">
                  <c:v>50.61</c:v>
                </c:pt>
                <c:pt idx="1">
                  <c:v>51.82</c:v>
                </c:pt>
              </c:numCache>
            </c:numRef>
          </c:val>
          <c:extLst>
            <c:ext xmlns:c16="http://schemas.microsoft.com/office/drawing/2014/chart" uri="{C3380CC4-5D6E-409C-BE32-E72D297353CC}">
              <c16:uniqueId val="{00000001-BFEC-412C-9437-50E84AE8D47E}"/>
            </c:ext>
          </c:extLst>
        </c:ser>
        <c:dLbls>
          <c:showLegendKey val="0"/>
          <c:showVal val="0"/>
          <c:showCatName val="0"/>
          <c:showSerName val="0"/>
          <c:showPercent val="0"/>
          <c:showBubbleSize val="0"/>
        </c:dLbls>
        <c:gapWidth val="219"/>
        <c:overlap val="-27"/>
        <c:axId val="1451018847"/>
        <c:axId val="1451019327"/>
      </c:barChart>
      <c:catAx>
        <c:axId val="1451018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019327"/>
        <c:crosses val="autoZero"/>
        <c:auto val="1"/>
        <c:lblAlgn val="ctr"/>
        <c:lblOffset val="100"/>
        <c:noMultiLvlLbl val="0"/>
      </c:catAx>
      <c:valAx>
        <c:axId val="1451019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018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Math Facts Fluency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c:v>
                </c:pt>
              </c:strCache>
            </c:strRef>
          </c:tx>
          <c:spPr>
            <a:pattFill prst="pct25">
              <a:fgClr>
                <a:schemeClr val="accent6">
                  <a:lumMod val="75000"/>
                </a:schemeClr>
              </a:fgClr>
              <a:bgClr>
                <a:schemeClr val="bg1"/>
              </a:bgClr>
            </a:pattFill>
            <a:ln>
              <a:solidFill>
                <a:schemeClr val="accent6">
                  <a:lumMod val="75000"/>
                </a:schemeClr>
              </a:solidFill>
            </a:ln>
            <a:effectLst/>
          </c:spPr>
          <c:invertIfNegative val="0"/>
          <c:cat>
            <c:strRef>
              <c:f>Sheet1!$A$2:$A$3</c:f>
              <c:strCache>
                <c:ptCount val="2"/>
                <c:pt idx="0">
                  <c:v>Nature</c:v>
                </c:pt>
                <c:pt idx="1">
                  <c:v>Non-Nature</c:v>
                </c:pt>
              </c:strCache>
            </c:strRef>
          </c:cat>
          <c:val>
            <c:numRef>
              <c:f>Sheet1!$B$2:$B$3</c:f>
              <c:numCache>
                <c:formatCode>General</c:formatCode>
                <c:ptCount val="2"/>
                <c:pt idx="0">
                  <c:v>12.09</c:v>
                </c:pt>
                <c:pt idx="1">
                  <c:v>14.16</c:v>
                </c:pt>
              </c:numCache>
            </c:numRef>
          </c:val>
          <c:extLst>
            <c:ext xmlns:c16="http://schemas.microsoft.com/office/drawing/2014/chart" uri="{C3380CC4-5D6E-409C-BE32-E72D297353CC}">
              <c16:uniqueId val="{00000000-BFEC-412C-9437-50E84AE8D47E}"/>
            </c:ext>
          </c:extLst>
        </c:ser>
        <c:ser>
          <c:idx val="1"/>
          <c:order val="1"/>
          <c:tx>
            <c:strRef>
              <c:f>Sheet1!$C$1</c:f>
              <c:strCache>
                <c:ptCount val="1"/>
                <c:pt idx="0">
                  <c:v>Spring</c:v>
                </c:pt>
              </c:strCache>
            </c:strRef>
          </c:tx>
          <c:spPr>
            <a:solidFill>
              <a:schemeClr val="accent6">
                <a:lumMod val="75000"/>
              </a:schemeClr>
            </a:solidFill>
            <a:ln>
              <a:noFill/>
            </a:ln>
            <a:effectLst/>
          </c:spPr>
          <c:invertIfNegative val="0"/>
          <c:cat>
            <c:strRef>
              <c:f>Sheet1!$A$2:$A$3</c:f>
              <c:strCache>
                <c:ptCount val="2"/>
                <c:pt idx="0">
                  <c:v>Nature</c:v>
                </c:pt>
                <c:pt idx="1">
                  <c:v>Non-Nature</c:v>
                </c:pt>
              </c:strCache>
            </c:strRef>
          </c:cat>
          <c:val>
            <c:numRef>
              <c:f>Sheet1!$C$2:$C$3</c:f>
              <c:numCache>
                <c:formatCode>General</c:formatCode>
                <c:ptCount val="2"/>
                <c:pt idx="0">
                  <c:v>17.66</c:v>
                </c:pt>
                <c:pt idx="1">
                  <c:v>18.93</c:v>
                </c:pt>
              </c:numCache>
            </c:numRef>
          </c:val>
          <c:extLst>
            <c:ext xmlns:c16="http://schemas.microsoft.com/office/drawing/2014/chart" uri="{C3380CC4-5D6E-409C-BE32-E72D297353CC}">
              <c16:uniqueId val="{00000001-BFEC-412C-9437-50E84AE8D47E}"/>
            </c:ext>
          </c:extLst>
        </c:ser>
        <c:dLbls>
          <c:showLegendKey val="0"/>
          <c:showVal val="0"/>
          <c:showCatName val="0"/>
          <c:showSerName val="0"/>
          <c:showPercent val="0"/>
          <c:showBubbleSize val="0"/>
        </c:dLbls>
        <c:gapWidth val="219"/>
        <c:overlap val="-27"/>
        <c:axId val="1451018847"/>
        <c:axId val="1451019327"/>
      </c:barChart>
      <c:catAx>
        <c:axId val="1451018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019327"/>
        <c:crosses val="autoZero"/>
        <c:auto val="1"/>
        <c:lblAlgn val="ctr"/>
        <c:lblOffset val="100"/>
        <c:noMultiLvlLbl val="0"/>
      </c:catAx>
      <c:valAx>
        <c:axId val="1451019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018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Comparison Fluency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c:v>
                </c:pt>
              </c:strCache>
            </c:strRef>
          </c:tx>
          <c:spPr>
            <a:pattFill prst="pct25">
              <a:fgClr>
                <a:schemeClr val="accent6">
                  <a:lumMod val="75000"/>
                </a:schemeClr>
              </a:fgClr>
              <a:bgClr>
                <a:schemeClr val="bg1"/>
              </a:bgClr>
            </a:pattFill>
            <a:ln>
              <a:solidFill>
                <a:schemeClr val="accent6">
                  <a:lumMod val="75000"/>
                </a:schemeClr>
              </a:solidFill>
            </a:ln>
            <a:effectLst/>
          </c:spPr>
          <c:invertIfNegative val="0"/>
          <c:cat>
            <c:strRef>
              <c:f>Sheet1!$A$2:$A$3</c:f>
              <c:strCache>
                <c:ptCount val="2"/>
                <c:pt idx="0">
                  <c:v>Nature</c:v>
                </c:pt>
                <c:pt idx="1">
                  <c:v>Non-Nature</c:v>
                </c:pt>
              </c:strCache>
            </c:strRef>
          </c:cat>
          <c:val>
            <c:numRef>
              <c:f>Sheet1!$B$2:$B$3</c:f>
              <c:numCache>
                <c:formatCode>General</c:formatCode>
                <c:ptCount val="2"/>
                <c:pt idx="0">
                  <c:v>20.76</c:v>
                </c:pt>
                <c:pt idx="1">
                  <c:v>23.21</c:v>
                </c:pt>
              </c:numCache>
            </c:numRef>
          </c:val>
          <c:extLst>
            <c:ext xmlns:c16="http://schemas.microsoft.com/office/drawing/2014/chart" uri="{C3380CC4-5D6E-409C-BE32-E72D297353CC}">
              <c16:uniqueId val="{00000000-E7FE-44FF-9569-8F750ADDCC1D}"/>
            </c:ext>
          </c:extLst>
        </c:ser>
        <c:ser>
          <c:idx val="1"/>
          <c:order val="1"/>
          <c:tx>
            <c:strRef>
              <c:f>Sheet1!$C$1</c:f>
              <c:strCache>
                <c:ptCount val="1"/>
                <c:pt idx="0">
                  <c:v>Spring</c:v>
                </c:pt>
              </c:strCache>
            </c:strRef>
          </c:tx>
          <c:spPr>
            <a:solidFill>
              <a:schemeClr val="accent6">
                <a:lumMod val="75000"/>
              </a:schemeClr>
            </a:solidFill>
            <a:ln>
              <a:noFill/>
            </a:ln>
            <a:effectLst/>
          </c:spPr>
          <c:invertIfNegative val="0"/>
          <c:cat>
            <c:strRef>
              <c:f>Sheet1!$A$2:$A$3</c:f>
              <c:strCache>
                <c:ptCount val="2"/>
                <c:pt idx="0">
                  <c:v>Nature</c:v>
                </c:pt>
                <c:pt idx="1">
                  <c:v>Non-Nature</c:v>
                </c:pt>
              </c:strCache>
            </c:strRef>
          </c:cat>
          <c:val>
            <c:numRef>
              <c:f>Sheet1!$C$2:$C$3</c:f>
              <c:numCache>
                <c:formatCode>General</c:formatCode>
                <c:ptCount val="2"/>
                <c:pt idx="0">
                  <c:v>28.54</c:v>
                </c:pt>
                <c:pt idx="1">
                  <c:v>29.85</c:v>
                </c:pt>
              </c:numCache>
            </c:numRef>
          </c:val>
          <c:extLst>
            <c:ext xmlns:c16="http://schemas.microsoft.com/office/drawing/2014/chart" uri="{C3380CC4-5D6E-409C-BE32-E72D297353CC}">
              <c16:uniqueId val="{00000001-E7FE-44FF-9569-8F750ADDCC1D}"/>
            </c:ext>
          </c:extLst>
        </c:ser>
        <c:dLbls>
          <c:showLegendKey val="0"/>
          <c:showVal val="0"/>
          <c:showCatName val="0"/>
          <c:showSerName val="0"/>
          <c:showPercent val="0"/>
          <c:showBubbleSize val="0"/>
        </c:dLbls>
        <c:gapWidth val="219"/>
        <c:overlap val="-27"/>
        <c:axId val="1852405023"/>
        <c:axId val="1852405983"/>
      </c:barChart>
      <c:catAx>
        <c:axId val="1852405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2405983"/>
        <c:crosses val="autoZero"/>
        <c:auto val="1"/>
        <c:lblAlgn val="ctr"/>
        <c:lblOffset val="100"/>
        <c:noMultiLvlLbl val="0"/>
      </c:catAx>
      <c:valAx>
        <c:axId val="18524059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2405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Concepts &amp; Applications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c:v>
                </c:pt>
              </c:strCache>
            </c:strRef>
          </c:tx>
          <c:spPr>
            <a:pattFill prst="pct25">
              <a:fgClr>
                <a:schemeClr val="accent6">
                  <a:lumMod val="75000"/>
                </a:schemeClr>
              </a:fgClr>
              <a:bgClr>
                <a:schemeClr val="bg1"/>
              </a:bgClr>
            </a:pattFill>
            <a:ln>
              <a:solidFill>
                <a:schemeClr val="accent6">
                  <a:lumMod val="75000"/>
                </a:schemeClr>
              </a:solidFill>
            </a:ln>
            <a:effectLst/>
          </c:spPr>
          <c:invertIfNegative val="0"/>
          <c:cat>
            <c:strRef>
              <c:f>Sheet1!$A$2:$A$3</c:f>
              <c:strCache>
                <c:ptCount val="2"/>
                <c:pt idx="0">
                  <c:v>Nature</c:v>
                </c:pt>
                <c:pt idx="1">
                  <c:v>Non-Nature</c:v>
                </c:pt>
              </c:strCache>
            </c:strRef>
          </c:cat>
          <c:val>
            <c:numRef>
              <c:f>Sheet1!$B$2:$B$3</c:f>
              <c:numCache>
                <c:formatCode>General</c:formatCode>
                <c:ptCount val="2"/>
                <c:pt idx="0">
                  <c:v>12.76</c:v>
                </c:pt>
                <c:pt idx="1">
                  <c:v>12.48</c:v>
                </c:pt>
              </c:numCache>
            </c:numRef>
          </c:val>
          <c:extLst>
            <c:ext xmlns:c16="http://schemas.microsoft.com/office/drawing/2014/chart" uri="{C3380CC4-5D6E-409C-BE32-E72D297353CC}">
              <c16:uniqueId val="{00000000-3BE5-4CB9-95B7-987C23E2B753}"/>
            </c:ext>
          </c:extLst>
        </c:ser>
        <c:ser>
          <c:idx val="1"/>
          <c:order val="1"/>
          <c:tx>
            <c:strRef>
              <c:f>Sheet1!$C$1</c:f>
              <c:strCache>
                <c:ptCount val="1"/>
                <c:pt idx="0">
                  <c:v>Spring</c:v>
                </c:pt>
              </c:strCache>
            </c:strRef>
          </c:tx>
          <c:spPr>
            <a:solidFill>
              <a:schemeClr val="accent6">
                <a:lumMod val="75000"/>
              </a:schemeClr>
            </a:solidFill>
            <a:ln>
              <a:noFill/>
            </a:ln>
            <a:effectLst/>
          </c:spPr>
          <c:invertIfNegative val="0"/>
          <c:cat>
            <c:strRef>
              <c:f>Sheet1!$A$2:$A$3</c:f>
              <c:strCache>
                <c:ptCount val="2"/>
                <c:pt idx="0">
                  <c:v>Nature</c:v>
                </c:pt>
                <c:pt idx="1">
                  <c:v>Non-Nature</c:v>
                </c:pt>
              </c:strCache>
            </c:strRef>
          </c:cat>
          <c:val>
            <c:numRef>
              <c:f>Sheet1!$C$2:$C$3</c:f>
              <c:numCache>
                <c:formatCode>General</c:formatCode>
                <c:ptCount val="2"/>
                <c:pt idx="0">
                  <c:v>19.329999999999998</c:v>
                </c:pt>
                <c:pt idx="1">
                  <c:v>20.079999999999998</c:v>
                </c:pt>
              </c:numCache>
            </c:numRef>
          </c:val>
          <c:extLst>
            <c:ext xmlns:c16="http://schemas.microsoft.com/office/drawing/2014/chart" uri="{C3380CC4-5D6E-409C-BE32-E72D297353CC}">
              <c16:uniqueId val="{00000001-3BE5-4CB9-95B7-987C23E2B753}"/>
            </c:ext>
          </c:extLst>
        </c:ser>
        <c:dLbls>
          <c:showLegendKey val="0"/>
          <c:showVal val="0"/>
          <c:showCatName val="0"/>
          <c:showSerName val="0"/>
          <c:showPercent val="0"/>
          <c:showBubbleSize val="0"/>
        </c:dLbls>
        <c:gapWidth val="219"/>
        <c:overlap val="-27"/>
        <c:axId val="1610981568"/>
        <c:axId val="1610986848"/>
      </c:barChart>
      <c:catAx>
        <c:axId val="161098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0986848"/>
        <c:crosses val="autoZero"/>
        <c:auto val="1"/>
        <c:lblAlgn val="ctr"/>
        <c:lblOffset val="100"/>
        <c:noMultiLvlLbl val="0"/>
      </c:catAx>
      <c:valAx>
        <c:axId val="1610986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0981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Letter Word Sound Fluency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c:v>
                </c:pt>
              </c:strCache>
            </c:strRef>
          </c:tx>
          <c:spPr>
            <a:pattFill prst="pct25">
              <a:fgClr>
                <a:schemeClr val="accent6">
                  <a:lumMod val="75000"/>
                </a:schemeClr>
              </a:fgClr>
              <a:bgClr>
                <a:schemeClr val="bg1"/>
              </a:bgClr>
            </a:pattFill>
            <a:ln>
              <a:solidFill>
                <a:schemeClr val="accent6">
                  <a:lumMod val="75000"/>
                </a:schemeClr>
              </a:solidFill>
            </a:ln>
            <a:effectLst/>
          </c:spPr>
          <c:invertIfNegative val="0"/>
          <c:cat>
            <c:strRef>
              <c:f>Sheet1!$A$2:$A$3</c:f>
              <c:strCache>
                <c:ptCount val="2"/>
                <c:pt idx="0">
                  <c:v>Nature</c:v>
                </c:pt>
                <c:pt idx="1">
                  <c:v>Non-Nature</c:v>
                </c:pt>
              </c:strCache>
            </c:strRef>
          </c:cat>
          <c:val>
            <c:numRef>
              <c:f>Sheet1!$B$2:$B$3</c:f>
              <c:numCache>
                <c:formatCode>General</c:formatCode>
                <c:ptCount val="2"/>
                <c:pt idx="0">
                  <c:v>11.96</c:v>
                </c:pt>
                <c:pt idx="1">
                  <c:v>10.119999999999999</c:v>
                </c:pt>
              </c:numCache>
            </c:numRef>
          </c:val>
          <c:extLst>
            <c:ext xmlns:c16="http://schemas.microsoft.com/office/drawing/2014/chart" uri="{C3380CC4-5D6E-409C-BE32-E72D297353CC}">
              <c16:uniqueId val="{00000000-E7FE-44FF-9569-8F750ADDCC1D}"/>
            </c:ext>
          </c:extLst>
        </c:ser>
        <c:ser>
          <c:idx val="1"/>
          <c:order val="1"/>
          <c:tx>
            <c:strRef>
              <c:f>Sheet1!$C$1</c:f>
              <c:strCache>
                <c:ptCount val="1"/>
                <c:pt idx="0">
                  <c:v>Spring</c:v>
                </c:pt>
              </c:strCache>
            </c:strRef>
          </c:tx>
          <c:spPr>
            <a:solidFill>
              <a:schemeClr val="accent6">
                <a:lumMod val="75000"/>
              </a:schemeClr>
            </a:solidFill>
            <a:ln>
              <a:noFill/>
            </a:ln>
            <a:effectLst/>
          </c:spPr>
          <c:invertIfNegative val="0"/>
          <c:cat>
            <c:strRef>
              <c:f>Sheet1!$A$2:$A$3</c:f>
              <c:strCache>
                <c:ptCount val="2"/>
                <c:pt idx="0">
                  <c:v>Nature</c:v>
                </c:pt>
                <c:pt idx="1">
                  <c:v>Non-Nature</c:v>
                </c:pt>
              </c:strCache>
            </c:strRef>
          </c:cat>
          <c:val>
            <c:numRef>
              <c:f>Sheet1!$C$2:$C$3</c:f>
              <c:numCache>
                <c:formatCode>General</c:formatCode>
                <c:ptCount val="2"/>
                <c:pt idx="0">
                  <c:v>41.2</c:v>
                </c:pt>
                <c:pt idx="1">
                  <c:v>41.82</c:v>
                </c:pt>
              </c:numCache>
            </c:numRef>
          </c:val>
          <c:extLst>
            <c:ext xmlns:c16="http://schemas.microsoft.com/office/drawing/2014/chart" uri="{C3380CC4-5D6E-409C-BE32-E72D297353CC}">
              <c16:uniqueId val="{00000001-E7FE-44FF-9569-8F750ADDCC1D}"/>
            </c:ext>
          </c:extLst>
        </c:ser>
        <c:dLbls>
          <c:showLegendKey val="0"/>
          <c:showVal val="0"/>
          <c:showCatName val="0"/>
          <c:showSerName val="0"/>
          <c:showPercent val="0"/>
          <c:showBubbleSize val="0"/>
        </c:dLbls>
        <c:gapWidth val="219"/>
        <c:overlap val="-27"/>
        <c:axId val="1852405023"/>
        <c:axId val="1852405983"/>
      </c:barChart>
      <c:catAx>
        <c:axId val="1852405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2405983"/>
        <c:crosses val="autoZero"/>
        <c:auto val="1"/>
        <c:lblAlgn val="ctr"/>
        <c:lblOffset val="100"/>
        <c:noMultiLvlLbl val="0"/>
      </c:catAx>
      <c:valAx>
        <c:axId val="18524059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2405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Auditory Vocabulary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c:v>
                </c:pt>
              </c:strCache>
            </c:strRef>
          </c:tx>
          <c:spPr>
            <a:pattFill prst="pct25">
              <a:fgClr>
                <a:schemeClr val="accent6">
                  <a:lumMod val="75000"/>
                </a:schemeClr>
              </a:fgClr>
              <a:bgClr>
                <a:schemeClr val="bg1"/>
              </a:bgClr>
            </a:pattFill>
            <a:ln>
              <a:solidFill>
                <a:schemeClr val="accent6">
                  <a:lumMod val="75000"/>
                </a:schemeClr>
              </a:solidFill>
            </a:ln>
            <a:effectLst/>
          </c:spPr>
          <c:invertIfNegative val="0"/>
          <c:cat>
            <c:strRef>
              <c:f>Sheet1!$A$2:$A$3</c:f>
              <c:strCache>
                <c:ptCount val="2"/>
                <c:pt idx="0">
                  <c:v>Nature</c:v>
                </c:pt>
                <c:pt idx="1">
                  <c:v>Non-Nature</c:v>
                </c:pt>
              </c:strCache>
            </c:strRef>
          </c:cat>
          <c:val>
            <c:numRef>
              <c:f>Sheet1!$B$2:$B$3</c:f>
              <c:numCache>
                <c:formatCode>General</c:formatCode>
                <c:ptCount val="2"/>
                <c:pt idx="0">
                  <c:v>22.14</c:v>
                </c:pt>
                <c:pt idx="1">
                  <c:v>22.28</c:v>
                </c:pt>
              </c:numCache>
            </c:numRef>
          </c:val>
          <c:extLst>
            <c:ext xmlns:c16="http://schemas.microsoft.com/office/drawing/2014/chart" uri="{C3380CC4-5D6E-409C-BE32-E72D297353CC}">
              <c16:uniqueId val="{00000000-3BE5-4CB9-95B7-987C23E2B753}"/>
            </c:ext>
          </c:extLst>
        </c:ser>
        <c:ser>
          <c:idx val="1"/>
          <c:order val="1"/>
          <c:tx>
            <c:strRef>
              <c:f>Sheet1!$C$1</c:f>
              <c:strCache>
                <c:ptCount val="1"/>
                <c:pt idx="0">
                  <c:v>Spring</c:v>
                </c:pt>
              </c:strCache>
            </c:strRef>
          </c:tx>
          <c:spPr>
            <a:solidFill>
              <a:schemeClr val="accent6">
                <a:lumMod val="75000"/>
              </a:schemeClr>
            </a:solidFill>
            <a:ln>
              <a:noFill/>
            </a:ln>
            <a:effectLst/>
          </c:spPr>
          <c:invertIfNegative val="0"/>
          <c:cat>
            <c:strRef>
              <c:f>Sheet1!$A$2:$A$3</c:f>
              <c:strCache>
                <c:ptCount val="2"/>
                <c:pt idx="0">
                  <c:v>Nature</c:v>
                </c:pt>
                <c:pt idx="1">
                  <c:v>Non-Nature</c:v>
                </c:pt>
              </c:strCache>
            </c:strRef>
          </c:cat>
          <c:val>
            <c:numRef>
              <c:f>Sheet1!$C$2:$C$3</c:f>
              <c:numCache>
                <c:formatCode>General</c:formatCode>
                <c:ptCount val="2"/>
                <c:pt idx="0">
                  <c:v>24.03</c:v>
                </c:pt>
                <c:pt idx="1">
                  <c:v>23.94</c:v>
                </c:pt>
              </c:numCache>
            </c:numRef>
          </c:val>
          <c:extLst>
            <c:ext xmlns:c16="http://schemas.microsoft.com/office/drawing/2014/chart" uri="{C3380CC4-5D6E-409C-BE32-E72D297353CC}">
              <c16:uniqueId val="{00000001-3BE5-4CB9-95B7-987C23E2B753}"/>
            </c:ext>
          </c:extLst>
        </c:ser>
        <c:dLbls>
          <c:showLegendKey val="0"/>
          <c:showVal val="0"/>
          <c:showCatName val="0"/>
          <c:showSerName val="0"/>
          <c:showPercent val="0"/>
          <c:showBubbleSize val="0"/>
        </c:dLbls>
        <c:gapWidth val="219"/>
        <c:overlap val="-27"/>
        <c:axId val="1610981568"/>
        <c:axId val="1610986848"/>
      </c:barChart>
      <c:catAx>
        <c:axId val="161098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0986848"/>
        <c:crosses val="autoZero"/>
        <c:auto val="1"/>
        <c:lblAlgn val="ctr"/>
        <c:lblOffset val="100"/>
        <c:noMultiLvlLbl val="0"/>
      </c:catAx>
      <c:valAx>
        <c:axId val="1610986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0981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Naming Fluency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c:v>
                </c:pt>
              </c:strCache>
            </c:strRef>
          </c:tx>
          <c:spPr>
            <a:pattFill prst="pct25">
              <a:fgClr>
                <a:schemeClr val="accent6">
                  <a:lumMod val="75000"/>
                </a:schemeClr>
              </a:fgClr>
              <a:bgClr>
                <a:schemeClr val="bg1"/>
              </a:bgClr>
            </a:pattFill>
            <a:ln>
              <a:solidFill>
                <a:schemeClr val="accent6">
                  <a:lumMod val="75000"/>
                </a:schemeClr>
              </a:solidFill>
            </a:ln>
            <a:effectLst/>
          </c:spPr>
          <c:invertIfNegative val="0"/>
          <c:cat>
            <c:strRef>
              <c:f>Sheet1!$A$2:$A$3</c:f>
              <c:strCache>
                <c:ptCount val="2"/>
                <c:pt idx="0">
                  <c:v>Nature</c:v>
                </c:pt>
                <c:pt idx="1">
                  <c:v>Non-Nature</c:v>
                </c:pt>
              </c:strCache>
            </c:strRef>
          </c:cat>
          <c:val>
            <c:numRef>
              <c:f>Sheet1!$B$2:$B$3</c:f>
              <c:numCache>
                <c:formatCode>General</c:formatCode>
                <c:ptCount val="2"/>
                <c:pt idx="0">
                  <c:v>29.78</c:v>
                </c:pt>
                <c:pt idx="1">
                  <c:v>31.41</c:v>
                </c:pt>
              </c:numCache>
            </c:numRef>
          </c:val>
          <c:extLst>
            <c:ext xmlns:c16="http://schemas.microsoft.com/office/drawing/2014/chart" uri="{C3380CC4-5D6E-409C-BE32-E72D297353CC}">
              <c16:uniqueId val="{00000000-BFEC-412C-9437-50E84AE8D47E}"/>
            </c:ext>
          </c:extLst>
        </c:ser>
        <c:ser>
          <c:idx val="1"/>
          <c:order val="1"/>
          <c:tx>
            <c:strRef>
              <c:f>Sheet1!$C$1</c:f>
              <c:strCache>
                <c:ptCount val="1"/>
                <c:pt idx="0">
                  <c:v>Spring</c:v>
                </c:pt>
              </c:strCache>
            </c:strRef>
          </c:tx>
          <c:spPr>
            <a:solidFill>
              <a:schemeClr val="accent6">
                <a:lumMod val="75000"/>
              </a:schemeClr>
            </a:solidFill>
            <a:ln>
              <a:noFill/>
            </a:ln>
            <a:effectLst/>
          </c:spPr>
          <c:invertIfNegative val="0"/>
          <c:cat>
            <c:strRef>
              <c:f>Sheet1!$A$2:$A$3</c:f>
              <c:strCache>
                <c:ptCount val="2"/>
                <c:pt idx="0">
                  <c:v>Nature</c:v>
                </c:pt>
                <c:pt idx="1">
                  <c:v>Non-Nature</c:v>
                </c:pt>
              </c:strCache>
            </c:strRef>
          </c:cat>
          <c:val>
            <c:numRef>
              <c:f>Sheet1!$C$2:$C$3</c:f>
              <c:numCache>
                <c:formatCode>General</c:formatCode>
                <c:ptCount val="2"/>
                <c:pt idx="0">
                  <c:v>46.09</c:v>
                </c:pt>
                <c:pt idx="1">
                  <c:v>49.78</c:v>
                </c:pt>
              </c:numCache>
            </c:numRef>
          </c:val>
          <c:extLst>
            <c:ext xmlns:c16="http://schemas.microsoft.com/office/drawing/2014/chart" uri="{C3380CC4-5D6E-409C-BE32-E72D297353CC}">
              <c16:uniqueId val="{00000001-BFEC-412C-9437-50E84AE8D47E}"/>
            </c:ext>
          </c:extLst>
        </c:ser>
        <c:dLbls>
          <c:showLegendKey val="0"/>
          <c:showVal val="0"/>
          <c:showCatName val="0"/>
          <c:showSerName val="0"/>
          <c:showPercent val="0"/>
          <c:showBubbleSize val="0"/>
        </c:dLbls>
        <c:gapWidth val="219"/>
        <c:overlap val="-27"/>
        <c:axId val="1451018847"/>
        <c:axId val="1451019327"/>
      </c:barChart>
      <c:catAx>
        <c:axId val="1451018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019327"/>
        <c:crosses val="autoZero"/>
        <c:auto val="1"/>
        <c:lblAlgn val="ctr"/>
        <c:lblOffset val="100"/>
        <c:noMultiLvlLbl val="0"/>
      </c:catAx>
      <c:valAx>
        <c:axId val="1451019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018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Quantity Total</a:t>
            </a:r>
            <a:r>
              <a:rPr lang="en-US" baseline="0" dirty="0"/>
              <a:t> </a:t>
            </a:r>
            <a:r>
              <a:rPr lang="en-US" dirty="0"/>
              <a:t>Fluency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c:v>
                </c:pt>
              </c:strCache>
            </c:strRef>
          </c:tx>
          <c:spPr>
            <a:pattFill prst="pct25">
              <a:fgClr>
                <a:schemeClr val="accent6">
                  <a:lumMod val="75000"/>
                </a:schemeClr>
              </a:fgClr>
              <a:bgClr>
                <a:schemeClr val="bg1"/>
              </a:bgClr>
            </a:pattFill>
            <a:ln>
              <a:solidFill>
                <a:schemeClr val="accent6">
                  <a:lumMod val="75000"/>
                </a:schemeClr>
              </a:solidFill>
            </a:ln>
            <a:effectLst/>
          </c:spPr>
          <c:invertIfNegative val="0"/>
          <c:cat>
            <c:strRef>
              <c:f>Sheet1!$A$2:$A$3</c:f>
              <c:strCache>
                <c:ptCount val="2"/>
                <c:pt idx="0">
                  <c:v>Nature</c:v>
                </c:pt>
                <c:pt idx="1">
                  <c:v>Non-Nature</c:v>
                </c:pt>
              </c:strCache>
            </c:strRef>
          </c:cat>
          <c:val>
            <c:numRef>
              <c:f>Sheet1!$B$2:$B$3</c:f>
              <c:numCache>
                <c:formatCode>General</c:formatCode>
                <c:ptCount val="2"/>
                <c:pt idx="0">
                  <c:v>12.41</c:v>
                </c:pt>
                <c:pt idx="1">
                  <c:v>12.63</c:v>
                </c:pt>
              </c:numCache>
            </c:numRef>
          </c:val>
          <c:extLst>
            <c:ext xmlns:c16="http://schemas.microsoft.com/office/drawing/2014/chart" uri="{C3380CC4-5D6E-409C-BE32-E72D297353CC}">
              <c16:uniqueId val="{00000000-E7FE-44FF-9569-8F750ADDCC1D}"/>
            </c:ext>
          </c:extLst>
        </c:ser>
        <c:ser>
          <c:idx val="1"/>
          <c:order val="1"/>
          <c:tx>
            <c:strRef>
              <c:f>Sheet1!$C$1</c:f>
              <c:strCache>
                <c:ptCount val="1"/>
                <c:pt idx="0">
                  <c:v>Spring</c:v>
                </c:pt>
              </c:strCache>
            </c:strRef>
          </c:tx>
          <c:spPr>
            <a:solidFill>
              <a:schemeClr val="accent6">
                <a:lumMod val="75000"/>
              </a:schemeClr>
            </a:solidFill>
            <a:ln>
              <a:noFill/>
            </a:ln>
            <a:effectLst/>
          </c:spPr>
          <c:invertIfNegative val="0"/>
          <c:cat>
            <c:strRef>
              <c:f>Sheet1!$A$2:$A$3</c:f>
              <c:strCache>
                <c:ptCount val="2"/>
                <c:pt idx="0">
                  <c:v>Nature</c:v>
                </c:pt>
                <c:pt idx="1">
                  <c:v>Non-Nature</c:v>
                </c:pt>
              </c:strCache>
            </c:strRef>
          </c:cat>
          <c:val>
            <c:numRef>
              <c:f>Sheet1!$C$2:$C$3</c:f>
              <c:numCache>
                <c:formatCode>General</c:formatCode>
                <c:ptCount val="2"/>
                <c:pt idx="0">
                  <c:v>18.48</c:v>
                </c:pt>
                <c:pt idx="1">
                  <c:v>18.579999999999998</c:v>
                </c:pt>
              </c:numCache>
            </c:numRef>
          </c:val>
          <c:extLst>
            <c:ext xmlns:c16="http://schemas.microsoft.com/office/drawing/2014/chart" uri="{C3380CC4-5D6E-409C-BE32-E72D297353CC}">
              <c16:uniqueId val="{00000001-E7FE-44FF-9569-8F750ADDCC1D}"/>
            </c:ext>
          </c:extLst>
        </c:ser>
        <c:dLbls>
          <c:showLegendKey val="0"/>
          <c:showVal val="0"/>
          <c:showCatName val="0"/>
          <c:showSerName val="0"/>
          <c:showPercent val="0"/>
          <c:showBubbleSize val="0"/>
        </c:dLbls>
        <c:gapWidth val="219"/>
        <c:overlap val="-27"/>
        <c:axId val="1852405023"/>
        <c:axId val="1852405983"/>
      </c:barChart>
      <c:catAx>
        <c:axId val="1852405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2405983"/>
        <c:crosses val="autoZero"/>
        <c:auto val="1"/>
        <c:lblAlgn val="ctr"/>
        <c:lblOffset val="100"/>
        <c:noMultiLvlLbl val="0"/>
      </c:catAx>
      <c:valAx>
        <c:axId val="18524059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2405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Concepts &amp; Applications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c:v>
                </c:pt>
              </c:strCache>
            </c:strRef>
          </c:tx>
          <c:spPr>
            <a:pattFill prst="pct25">
              <a:fgClr>
                <a:schemeClr val="accent6">
                  <a:lumMod val="75000"/>
                </a:schemeClr>
              </a:fgClr>
              <a:bgClr>
                <a:schemeClr val="bg1"/>
              </a:bgClr>
            </a:pattFill>
            <a:ln>
              <a:solidFill>
                <a:schemeClr val="accent6">
                  <a:lumMod val="75000"/>
                </a:schemeClr>
              </a:solidFill>
            </a:ln>
            <a:effectLst/>
          </c:spPr>
          <c:invertIfNegative val="0"/>
          <c:cat>
            <c:strRef>
              <c:f>Sheet1!$A$2:$A$3</c:f>
              <c:strCache>
                <c:ptCount val="2"/>
                <c:pt idx="0">
                  <c:v>Nature</c:v>
                </c:pt>
                <c:pt idx="1">
                  <c:v>Non-Nature</c:v>
                </c:pt>
              </c:strCache>
            </c:strRef>
          </c:cat>
          <c:val>
            <c:numRef>
              <c:f>Sheet1!$B$2:$B$3</c:f>
              <c:numCache>
                <c:formatCode>General</c:formatCode>
                <c:ptCount val="2"/>
                <c:pt idx="0">
                  <c:v>12.18</c:v>
                </c:pt>
                <c:pt idx="1">
                  <c:v>13.22</c:v>
                </c:pt>
              </c:numCache>
            </c:numRef>
          </c:val>
          <c:extLst>
            <c:ext xmlns:c16="http://schemas.microsoft.com/office/drawing/2014/chart" uri="{C3380CC4-5D6E-409C-BE32-E72D297353CC}">
              <c16:uniqueId val="{00000000-3BE5-4CB9-95B7-987C23E2B753}"/>
            </c:ext>
          </c:extLst>
        </c:ser>
        <c:ser>
          <c:idx val="1"/>
          <c:order val="1"/>
          <c:tx>
            <c:strRef>
              <c:f>Sheet1!$C$1</c:f>
              <c:strCache>
                <c:ptCount val="1"/>
                <c:pt idx="0">
                  <c:v>Spring</c:v>
                </c:pt>
              </c:strCache>
            </c:strRef>
          </c:tx>
          <c:spPr>
            <a:solidFill>
              <a:schemeClr val="accent6">
                <a:lumMod val="75000"/>
              </a:schemeClr>
            </a:solidFill>
            <a:ln>
              <a:noFill/>
            </a:ln>
            <a:effectLst/>
          </c:spPr>
          <c:invertIfNegative val="0"/>
          <c:cat>
            <c:strRef>
              <c:f>Sheet1!$A$2:$A$3</c:f>
              <c:strCache>
                <c:ptCount val="2"/>
                <c:pt idx="0">
                  <c:v>Nature</c:v>
                </c:pt>
                <c:pt idx="1">
                  <c:v>Non-Nature</c:v>
                </c:pt>
              </c:strCache>
            </c:strRef>
          </c:cat>
          <c:val>
            <c:numRef>
              <c:f>Sheet1!$C$2:$C$3</c:f>
              <c:numCache>
                <c:formatCode>General</c:formatCode>
                <c:ptCount val="2"/>
                <c:pt idx="0">
                  <c:v>19.3</c:v>
                </c:pt>
                <c:pt idx="1">
                  <c:v>20.04</c:v>
                </c:pt>
              </c:numCache>
            </c:numRef>
          </c:val>
          <c:extLst>
            <c:ext xmlns:c16="http://schemas.microsoft.com/office/drawing/2014/chart" uri="{C3380CC4-5D6E-409C-BE32-E72D297353CC}">
              <c16:uniqueId val="{00000001-3BE5-4CB9-95B7-987C23E2B753}"/>
            </c:ext>
          </c:extLst>
        </c:ser>
        <c:dLbls>
          <c:showLegendKey val="0"/>
          <c:showVal val="0"/>
          <c:showCatName val="0"/>
          <c:showSerName val="0"/>
          <c:showPercent val="0"/>
          <c:showBubbleSize val="0"/>
        </c:dLbls>
        <c:gapWidth val="219"/>
        <c:overlap val="-27"/>
        <c:axId val="1610981568"/>
        <c:axId val="1610986848"/>
      </c:barChart>
      <c:catAx>
        <c:axId val="161098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0986848"/>
        <c:crosses val="autoZero"/>
        <c:auto val="1"/>
        <c:lblAlgn val="ctr"/>
        <c:lblOffset val="100"/>
        <c:noMultiLvlLbl val="0"/>
      </c:catAx>
      <c:valAx>
        <c:axId val="1610986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0981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Oral Reading Fluency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c:v>
                </c:pt>
              </c:strCache>
            </c:strRef>
          </c:tx>
          <c:spPr>
            <a:pattFill prst="pct25">
              <a:fgClr>
                <a:schemeClr val="accent6">
                  <a:lumMod val="75000"/>
                </a:schemeClr>
              </a:fgClr>
              <a:bgClr>
                <a:schemeClr val="bg1"/>
              </a:bgClr>
            </a:pattFill>
            <a:ln>
              <a:solidFill>
                <a:schemeClr val="accent6">
                  <a:lumMod val="75000"/>
                </a:schemeClr>
              </a:solidFill>
            </a:ln>
            <a:effectLst/>
          </c:spPr>
          <c:invertIfNegative val="0"/>
          <c:cat>
            <c:strRef>
              <c:f>Sheet1!$A$2:$A$3</c:f>
              <c:strCache>
                <c:ptCount val="2"/>
                <c:pt idx="0">
                  <c:v>Nature</c:v>
                </c:pt>
                <c:pt idx="1">
                  <c:v>Non-Nature</c:v>
                </c:pt>
              </c:strCache>
            </c:strRef>
          </c:cat>
          <c:val>
            <c:numRef>
              <c:f>Sheet1!$B$2:$B$3</c:f>
              <c:numCache>
                <c:formatCode>General</c:formatCode>
                <c:ptCount val="2"/>
                <c:pt idx="0">
                  <c:v>24.69</c:v>
                </c:pt>
                <c:pt idx="1">
                  <c:v>23.92</c:v>
                </c:pt>
              </c:numCache>
            </c:numRef>
          </c:val>
          <c:extLst>
            <c:ext xmlns:c16="http://schemas.microsoft.com/office/drawing/2014/chart" uri="{C3380CC4-5D6E-409C-BE32-E72D297353CC}">
              <c16:uniqueId val="{00000000-BFEC-412C-9437-50E84AE8D47E}"/>
            </c:ext>
          </c:extLst>
        </c:ser>
        <c:ser>
          <c:idx val="1"/>
          <c:order val="1"/>
          <c:tx>
            <c:strRef>
              <c:f>Sheet1!$C$1</c:f>
              <c:strCache>
                <c:ptCount val="1"/>
                <c:pt idx="0">
                  <c:v>Spring</c:v>
                </c:pt>
              </c:strCache>
            </c:strRef>
          </c:tx>
          <c:spPr>
            <a:solidFill>
              <a:schemeClr val="accent6">
                <a:lumMod val="75000"/>
              </a:schemeClr>
            </a:solidFill>
            <a:ln>
              <a:noFill/>
            </a:ln>
            <a:effectLst/>
          </c:spPr>
          <c:invertIfNegative val="0"/>
          <c:cat>
            <c:strRef>
              <c:f>Sheet1!$A$2:$A$3</c:f>
              <c:strCache>
                <c:ptCount val="2"/>
                <c:pt idx="0">
                  <c:v>Nature</c:v>
                </c:pt>
                <c:pt idx="1">
                  <c:v>Non-Nature</c:v>
                </c:pt>
              </c:strCache>
            </c:strRef>
          </c:cat>
          <c:val>
            <c:numRef>
              <c:f>Sheet1!$C$2:$C$3</c:f>
              <c:numCache>
                <c:formatCode>General</c:formatCode>
                <c:ptCount val="2"/>
                <c:pt idx="0">
                  <c:v>61.41</c:v>
                </c:pt>
                <c:pt idx="1">
                  <c:v>67.02</c:v>
                </c:pt>
              </c:numCache>
            </c:numRef>
          </c:val>
          <c:extLst>
            <c:ext xmlns:c16="http://schemas.microsoft.com/office/drawing/2014/chart" uri="{C3380CC4-5D6E-409C-BE32-E72D297353CC}">
              <c16:uniqueId val="{00000001-BFEC-412C-9437-50E84AE8D47E}"/>
            </c:ext>
          </c:extLst>
        </c:ser>
        <c:dLbls>
          <c:showLegendKey val="0"/>
          <c:showVal val="0"/>
          <c:showCatName val="0"/>
          <c:showSerName val="0"/>
          <c:showPercent val="0"/>
          <c:showBubbleSize val="0"/>
        </c:dLbls>
        <c:gapWidth val="219"/>
        <c:overlap val="-27"/>
        <c:axId val="1451018847"/>
        <c:axId val="1451019327"/>
      </c:barChart>
      <c:catAx>
        <c:axId val="1451018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019327"/>
        <c:crosses val="autoZero"/>
        <c:auto val="1"/>
        <c:lblAlgn val="ctr"/>
        <c:lblOffset val="100"/>
        <c:noMultiLvlLbl val="0"/>
      </c:catAx>
      <c:valAx>
        <c:axId val="1451019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018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Word Reading Fluency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c:v>
                </c:pt>
              </c:strCache>
            </c:strRef>
          </c:tx>
          <c:spPr>
            <a:pattFill prst="pct25">
              <a:fgClr>
                <a:schemeClr val="accent6">
                  <a:lumMod val="75000"/>
                </a:schemeClr>
              </a:fgClr>
              <a:bgClr>
                <a:schemeClr val="bg1"/>
              </a:bgClr>
            </a:pattFill>
            <a:ln>
              <a:solidFill>
                <a:schemeClr val="accent6">
                  <a:lumMod val="75000"/>
                </a:schemeClr>
              </a:solidFill>
            </a:ln>
            <a:effectLst/>
          </c:spPr>
          <c:invertIfNegative val="0"/>
          <c:cat>
            <c:strRef>
              <c:f>Sheet1!$A$2:$A$3</c:f>
              <c:strCache>
                <c:ptCount val="2"/>
                <c:pt idx="0">
                  <c:v>Nature</c:v>
                </c:pt>
                <c:pt idx="1">
                  <c:v>Non-Nature</c:v>
                </c:pt>
              </c:strCache>
            </c:strRef>
          </c:cat>
          <c:val>
            <c:numRef>
              <c:f>Sheet1!$B$2:$B$3</c:f>
              <c:numCache>
                <c:formatCode>General</c:formatCode>
                <c:ptCount val="2"/>
                <c:pt idx="0">
                  <c:v>21.55</c:v>
                </c:pt>
                <c:pt idx="1">
                  <c:v>18.52</c:v>
                </c:pt>
              </c:numCache>
            </c:numRef>
          </c:val>
          <c:extLst>
            <c:ext xmlns:c16="http://schemas.microsoft.com/office/drawing/2014/chart" uri="{C3380CC4-5D6E-409C-BE32-E72D297353CC}">
              <c16:uniqueId val="{00000000-E7FE-44FF-9569-8F750ADDCC1D}"/>
            </c:ext>
          </c:extLst>
        </c:ser>
        <c:ser>
          <c:idx val="1"/>
          <c:order val="1"/>
          <c:tx>
            <c:strRef>
              <c:f>Sheet1!$C$1</c:f>
              <c:strCache>
                <c:ptCount val="1"/>
                <c:pt idx="0">
                  <c:v>Spring</c:v>
                </c:pt>
              </c:strCache>
            </c:strRef>
          </c:tx>
          <c:spPr>
            <a:solidFill>
              <a:schemeClr val="accent6">
                <a:lumMod val="75000"/>
              </a:schemeClr>
            </a:solidFill>
            <a:ln>
              <a:noFill/>
            </a:ln>
            <a:effectLst/>
          </c:spPr>
          <c:invertIfNegative val="0"/>
          <c:cat>
            <c:strRef>
              <c:f>Sheet1!$A$2:$A$3</c:f>
              <c:strCache>
                <c:ptCount val="2"/>
                <c:pt idx="0">
                  <c:v>Nature</c:v>
                </c:pt>
                <c:pt idx="1">
                  <c:v>Non-Nature</c:v>
                </c:pt>
              </c:strCache>
            </c:strRef>
          </c:cat>
          <c:val>
            <c:numRef>
              <c:f>Sheet1!$C$2:$C$3</c:f>
              <c:numCache>
                <c:formatCode>General</c:formatCode>
                <c:ptCount val="2"/>
                <c:pt idx="0">
                  <c:v>53.01</c:v>
                </c:pt>
                <c:pt idx="1">
                  <c:v>41.82</c:v>
                </c:pt>
              </c:numCache>
            </c:numRef>
          </c:val>
          <c:extLst>
            <c:ext xmlns:c16="http://schemas.microsoft.com/office/drawing/2014/chart" uri="{C3380CC4-5D6E-409C-BE32-E72D297353CC}">
              <c16:uniqueId val="{00000001-E7FE-44FF-9569-8F750ADDCC1D}"/>
            </c:ext>
          </c:extLst>
        </c:ser>
        <c:dLbls>
          <c:showLegendKey val="0"/>
          <c:showVal val="0"/>
          <c:showCatName val="0"/>
          <c:showSerName val="0"/>
          <c:showPercent val="0"/>
          <c:showBubbleSize val="0"/>
        </c:dLbls>
        <c:gapWidth val="219"/>
        <c:overlap val="-27"/>
        <c:axId val="1852405023"/>
        <c:axId val="1852405983"/>
      </c:barChart>
      <c:catAx>
        <c:axId val="1852405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2405983"/>
        <c:crosses val="autoZero"/>
        <c:auto val="1"/>
        <c:lblAlgn val="ctr"/>
        <c:lblOffset val="100"/>
        <c:noMultiLvlLbl val="0"/>
      </c:catAx>
      <c:valAx>
        <c:axId val="18524059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2405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Auditory Vocabulary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c:v>
                </c:pt>
              </c:strCache>
            </c:strRef>
          </c:tx>
          <c:spPr>
            <a:pattFill prst="pct25">
              <a:fgClr>
                <a:schemeClr val="accent6">
                  <a:lumMod val="75000"/>
                </a:schemeClr>
              </a:fgClr>
              <a:bgClr>
                <a:schemeClr val="bg1"/>
              </a:bgClr>
            </a:pattFill>
            <a:ln>
              <a:solidFill>
                <a:schemeClr val="accent6">
                  <a:lumMod val="75000"/>
                </a:schemeClr>
              </a:solidFill>
            </a:ln>
            <a:effectLst/>
          </c:spPr>
          <c:invertIfNegative val="0"/>
          <c:cat>
            <c:strRef>
              <c:f>Sheet1!$A$2:$A$3</c:f>
              <c:strCache>
                <c:ptCount val="2"/>
                <c:pt idx="0">
                  <c:v>Nature</c:v>
                </c:pt>
                <c:pt idx="1">
                  <c:v>Non-Nature</c:v>
                </c:pt>
              </c:strCache>
            </c:strRef>
          </c:cat>
          <c:val>
            <c:numRef>
              <c:f>Sheet1!$B$2:$B$3</c:f>
              <c:numCache>
                <c:formatCode>General</c:formatCode>
                <c:ptCount val="2"/>
                <c:pt idx="0">
                  <c:v>23.82</c:v>
                </c:pt>
                <c:pt idx="1">
                  <c:v>22.62</c:v>
                </c:pt>
              </c:numCache>
            </c:numRef>
          </c:val>
          <c:extLst>
            <c:ext xmlns:c16="http://schemas.microsoft.com/office/drawing/2014/chart" uri="{C3380CC4-5D6E-409C-BE32-E72D297353CC}">
              <c16:uniqueId val="{00000000-3BE5-4CB9-95B7-987C23E2B753}"/>
            </c:ext>
          </c:extLst>
        </c:ser>
        <c:ser>
          <c:idx val="1"/>
          <c:order val="1"/>
          <c:tx>
            <c:strRef>
              <c:f>Sheet1!$C$1</c:f>
              <c:strCache>
                <c:ptCount val="1"/>
                <c:pt idx="0">
                  <c:v>Spring</c:v>
                </c:pt>
              </c:strCache>
            </c:strRef>
          </c:tx>
          <c:spPr>
            <a:solidFill>
              <a:schemeClr val="accent6">
                <a:lumMod val="75000"/>
              </a:schemeClr>
            </a:solidFill>
            <a:ln>
              <a:noFill/>
            </a:ln>
            <a:effectLst/>
          </c:spPr>
          <c:invertIfNegative val="0"/>
          <c:cat>
            <c:strRef>
              <c:f>Sheet1!$A$2:$A$3</c:f>
              <c:strCache>
                <c:ptCount val="2"/>
                <c:pt idx="0">
                  <c:v>Nature</c:v>
                </c:pt>
                <c:pt idx="1">
                  <c:v>Non-Nature</c:v>
                </c:pt>
              </c:strCache>
            </c:strRef>
          </c:cat>
          <c:val>
            <c:numRef>
              <c:f>Sheet1!$C$2:$C$3</c:f>
              <c:numCache>
                <c:formatCode>General</c:formatCode>
                <c:ptCount val="2"/>
                <c:pt idx="0">
                  <c:v>24.52</c:v>
                </c:pt>
                <c:pt idx="1">
                  <c:v>23.94</c:v>
                </c:pt>
              </c:numCache>
            </c:numRef>
          </c:val>
          <c:extLst>
            <c:ext xmlns:c16="http://schemas.microsoft.com/office/drawing/2014/chart" uri="{C3380CC4-5D6E-409C-BE32-E72D297353CC}">
              <c16:uniqueId val="{00000001-3BE5-4CB9-95B7-987C23E2B753}"/>
            </c:ext>
          </c:extLst>
        </c:ser>
        <c:dLbls>
          <c:showLegendKey val="0"/>
          <c:showVal val="0"/>
          <c:showCatName val="0"/>
          <c:showSerName val="0"/>
          <c:showPercent val="0"/>
          <c:showBubbleSize val="0"/>
        </c:dLbls>
        <c:gapWidth val="219"/>
        <c:overlap val="-27"/>
        <c:axId val="1610981568"/>
        <c:axId val="1610986848"/>
      </c:barChart>
      <c:catAx>
        <c:axId val="161098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0986848"/>
        <c:crosses val="autoZero"/>
        <c:auto val="1"/>
        <c:lblAlgn val="ctr"/>
        <c:lblOffset val="100"/>
        <c:noMultiLvlLbl val="0"/>
      </c:catAx>
      <c:valAx>
        <c:axId val="1610986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0981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ACBDB0-C3D2-421D-0B2E-65F66E6706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222768-FE2B-3F58-7FB3-1F6089EF8D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CE0AD7-9182-E14E-8917-00D6E7D3D313}" type="datetimeFigureOut">
              <a:rPr lang="en-US" smtClean="0"/>
              <a:t>4/22/2026</a:t>
            </a:fld>
            <a:endParaRPr lang="en-US"/>
          </a:p>
        </p:txBody>
      </p:sp>
      <p:sp>
        <p:nvSpPr>
          <p:cNvPr id="4" name="Footer Placeholder 3">
            <a:extLst>
              <a:ext uri="{FF2B5EF4-FFF2-40B4-BE49-F238E27FC236}">
                <a16:creationId xmlns:a16="http://schemas.microsoft.com/office/drawing/2014/main" id="{A6DEFCD1-6E72-C5A3-F95F-0E1470E489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B7E7FF-0983-B93A-F275-5E7A83DBA2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B13CC7-830A-074B-BA8C-A27B51DF4724}" type="slidenum">
              <a:rPr lang="en-US" smtClean="0"/>
              <a:t>‹#›</a:t>
            </a:fld>
            <a:endParaRPr lang="en-US"/>
          </a:p>
        </p:txBody>
      </p:sp>
    </p:spTree>
    <p:extLst>
      <p:ext uri="{BB962C8B-B14F-4D97-AF65-F5344CB8AC3E}">
        <p14:creationId xmlns:p14="http://schemas.microsoft.com/office/powerpoint/2010/main" val="214887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50A2D-5317-4517-96AA-6F6468EB94C5}"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3EF66-377D-45E1-9F54-FFEA5E8A0AF2}" type="slidenum">
              <a:rPr lang="en-US" smtClean="0"/>
              <a:t>‹#›</a:t>
            </a:fld>
            <a:endParaRPr lang="en-US"/>
          </a:p>
        </p:txBody>
      </p:sp>
    </p:spTree>
    <p:extLst>
      <p:ext uri="{BB962C8B-B14F-4D97-AF65-F5344CB8AC3E}">
        <p14:creationId xmlns:p14="http://schemas.microsoft.com/office/powerpoint/2010/main" val="85792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ournals.sagepub.com/doi/full/10.1177/23328584251362714#bibr33-2332858425136271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journals.sagepub.com/doi/full/10.1177/23328584251362714#bibr22-2332858425136271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nature-based preschoolers to children who attend non-nature schools</a:t>
            </a:r>
          </a:p>
          <a:p>
            <a:r>
              <a:rPr lang="en-US" dirty="0"/>
              <a:t>Our overarching aim is to investigate how preschoolers are being prepared for kindergarten in a nature-based program compared to a non-nature preschool. </a:t>
            </a:r>
          </a:p>
        </p:txBody>
      </p:sp>
      <p:sp>
        <p:nvSpPr>
          <p:cNvPr id="4" name="Slide Number Placeholder 3"/>
          <p:cNvSpPr>
            <a:spLocks noGrp="1"/>
          </p:cNvSpPr>
          <p:nvPr>
            <p:ph type="sldNum" sz="quarter" idx="5"/>
          </p:nvPr>
        </p:nvSpPr>
        <p:spPr/>
        <p:txBody>
          <a:bodyPr/>
          <a:lstStyle/>
          <a:p>
            <a:fld id="{1F63EF66-377D-45E1-9F54-FFEA5E8A0AF2}" type="slidenum">
              <a:rPr lang="en-US" smtClean="0"/>
              <a:t>4</a:t>
            </a:fld>
            <a:endParaRPr lang="en-US"/>
          </a:p>
        </p:txBody>
      </p:sp>
    </p:spTree>
    <p:extLst>
      <p:ext uri="{BB962C8B-B14F-4D97-AF65-F5344CB8AC3E}">
        <p14:creationId xmlns:p14="http://schemas.microsoft.com/office/powerpoint/2010/main" val="508177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B3C97-C575-5EBA-7322-9B77443BA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91CA3-4488-294E-02E9-A6C51079C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3D070D-41B2-14C4-360B-04AAEE434E76}"/>
              </a:ext>
            </a:extLst>
          </p:cNvPr>
          <p:cNvSpPr>
            <a:spLocks noGrp="1"/>
          </p:cNvSpPr>
          <p:nvPr>
            <p:ph type="body" idx="1"/>
          </p:nvPr>
        </p:nvSpPr>
        <p:spPr/>
        <p:txBody>
          <a:bodyPr/>
          <a:lstStyle/>
          <a:p>
            <a:r>
              <a:rPr lang="en-US" dirty="0"/>
              <a:t>Fall test scores were a significant predictor of spring test scores </a:t>
            </a:r>
          </a:p>
        </p:txBody>
      </p:sp>
      <p:sp>
        <p:nvSpPr>
          <p:cNvPr id="4" name="Slide Number Placeholder 3">
            <a:extLst>
              <a:ext uri="{FF2B5EF4-FFF2-40B4-BE49-F238E27FC236}">
                <a16:creationId xmlns:a16="http://schemas.microsoft.com/office/drawing/2014/main" id="{41802449-71DD-C130-67D7-6CF6DCA760C3}"/>
              </a:ext>
            </a:extLst>
          </p:cNvPr>
          <p:cNvSpPr>
            <a:spLocks noGrp="1"/>
          </p:cNvSpPr>
          <p:nvPr>
            <p:ph type="sldNum" sz="quarter" idx="5"/>
          </p:nvPr>
        </p:nvSpPr>
        <p:spPr/>
        <p:txBody>
          <a:bodyPr/>
          <a:lstStyle/>
          <a:p>
            <a:fld id="{1F63EF66-377D-45E1-9F54-FFEA5E8A0AF2}" type="slidenum">
              <a:rPr lang="en-US" smtClean="0"/>
              <a:t>22</a:t>
            </a:fld>
            <a:endParaRPr lang="en-US"/>
          </a:p>
        </p:txBody>
      </p:sp>
    </p:spTree>
    <p:extLst>
      <p:ext uri="{BB962C8B-B14F-4D97-AF65-F5344CB8AC3E}">
        <p14:creationId xmlns:p14="http://schemas.microsoft.com/office/powerpoint/2010/main" val="1163183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48CC4-1664-B80F-649F-3A9F3B6C0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331B8-239C-5ECE-653F-07B2D7B48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BF796-6158-5D4D-5960-5BD87BC99660}"/>
              </a:ext>
            </a:extLst>
          </p:cNvPr>
          <p:cNvSpPr>
            <a:spLocks noGrp="1"/>
          </p:cNvSpPr>
          <p:nvPr>
            <p:ph type="body" idx="1"/>
          </p:nvPr>
        </p:nvSpPr>
        <p:spPr/>
        <p:txBody>
          <a:bodyPr/>
          <a:lstStyle/>
          <a:p>
            <a:r>
              <a:rPr lang="en-US" dirty="0"/>
              <a:t>Fall test scores were a significant predictor of spring test scores </a:t>
            </a:r>
          </a:p>
        </p:txBody>
      </p:sp>
      <p:sp>
        <p:nvSpPr>
          <p:cNvPr id="4" name="Slide Number Placeholder 3">
            <a:extLst>
              <a:ext uri="{FF2B5EF4-FFF2-40B4-BE49-F238E27FC236}">
                <a16:creationId xmlns:a16="http://schemas.microsoft.com/office/drawing/2014/main" id="{F5D1F8E8-507F-D37A-47AB-73439012C4D5}"/>
              </a:ext>
            </a:extLst>
          </p:cNvPr>
          <p:cNvSpPr>
            <a:spLocks noGrp="1"/>
          </p:cNvSpPr>
          <p:nvPr>
            <p:ph type="sldNum" sz="quarter" idx="5"/>
          </p:nvPr>
        </p:nvSpPr>
        <p:spPr/>
        <p:txBody>
          <a:bodyPr/>
          <a:lstStyle/>
          <a:p>
            <a:fld id="{1F63EF66-377D-45E1-9F54-FFEA5E8A0AF2}" type="slidenum">
              <a:rPr lang="en-US" smtClean="0"/>
              <a:t>23</a:t>
            </a:fld>
            <a:endParaRPr lang="en-US"/>
          </a:p>
        </p:txBody>
      </p:sp>
    </p:spTree>
    <p:extLst>
      <p:ext uri="{BB962C8B-B14F-4D97-AF65-F5344CB8AC3E}">
        <p14:creationId xmlns:p14="http://schemas.microsoft.com/office/powerpoint/2010/main" val="418536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4C833-41A1-2DD0-05DA-A8194254C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D735D-722E-7FA8-34CE-6E836CE80E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471DA-80FA-2832-A2C3-F1296D307CE6}"/>
              </a:ext>
            </a:extLst>
          </p:cNvPr>
          <p:cNvSpPr>
            <a:spLocks noGrp="1"/>
          </p:cNvSpPr>
          <p:nvPr>
            <p:ph type="body" idx="1"/>
          </p:nvPr>
        </p:nvSpPr>
        <p:spPr/>
        <p:txBody>
          <a:bodyPr/>
          <a:lstStyle/>
          <a:p>
            <a:r>
              <a:rPr lang="en-US" dirty="0"/>
              <a:t>Fall test scores were a significant predictor of spring test scores </a:t>
            </a:r>
          </a:p>
        </p:txBody>
      </p:sp>
      <p:sp>
        <p:nvSpPr>
          <p:cNvPr id="4" name="Slide Number Placeholder 3">
            <a:extLst>
              <a:ext uri="{FF2B5EF4-FFF2-40B4-BE49-F238E27FC236}">
                <a16:creationId xmlns:a16="http://schemas.microsoft.com/office/drawing/2014/main" id="{362EA247-1DE4-1CE4-BE8A-CFDB7E8051F6}"/>
              </a:ext>
            </a:extLst>
          </p:cNvPr>
          <p:cNvSpPr>
            <a:spLocks noGrp="1"/>
          </p:cNvSpPr>
          <p:nvPr>
            <p:ph type="sldNum" sz="quarter" idx="5"/>
          </p:nvPr>
        </p:nvSpPr>
        <p:spPr/>
        <p:txBody>
          <a:bodyPr/>
          <a:lstStyle/>
          <a:p>
            <a:fld id="{1F63EF66-377D-45E1-9F54-FFEA5E8A0AF2}" type="slidenum">
              <a:rPr lang="en-US" smtClean="0"/>
              <a:t>24</a:t>
            </a:fld>
            <a:endParaRPr lang="en-US"/>
          </a:p>
        </p:txBody>
      </p:sp>
    </p:spTree>
    <p:extLst>
      <p:ext uri="{BB962C8B-B14F-4D97-AF65-F5344CB8AC3E}">
        <p14:creationId xmlns:p14="http://schemas.microsoft.com/office/powerpoint/2010/main" val="3175141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Exploratory Study </a:t>
            </a:r>
          </a:p>
        </p:txBody>
      </p:sp>
      <p:sp>
        <p:nvSpPr>
          <p:cNvPr id="4" name="Slide Number Placeholder 3"/>
          <p:cNvSpPr>
            <a:spLocks noGrp="1"/>
          </p:cNvSpPr>
          <p:nvPr>
            <p:ph type="sldNum" sz="quarter" idx="5"/>
          </p:nvPr>
        </p:nvSpPr>
        <p:spPr/>
        <p:txBody>
          <a:bodyPr/>
          <a:lstStyle/>
          <a:p>
            <a:fld id="{1F63EF66-377D-45E1-9F54-FFEA5E8A0AF2}" type="slidenum">
              <a:rPr lang="en-US" smtClean="0"/>
              <a:t>26</a:t>
            </a:fld>
            <a:endParaRPr lang="en-US"/>
          </a:p>
        </p:txBody>
      </p:sp>
    </p:spTree>
    <p:extLst>
      <p:ext uri="{BB962C8B-B14F-4D97-AF65-F5344CB8AC3E}">
        <p14:creationId xmlns:p14="http://schemas.microsoft.com/office/powerpoint/2010/main" val="109159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Both of these school had a 5-star rating in Michigan’s Quality Rating Improvement System </a:t>
            </a:r>
            <a:r>
              <a:rPr lang="en-US" sz="1200" b="0" i="0" kern="1200" dirty="0">
                <a:solidFill>
                  <a:schemeClr val="tx1"/>
                </a:solidFill>
                <a:effectLst/>
                <a:latin typeface="+mn-lt"/>
                <a:ea typeface="+mn-ea"/>
                <a:cs typeface="+mn-cs"/>
              </a:rPr>
              <a:t>​</a:t>
            </a:r>
            <a:endParaRPr lang="en-US" b="0" i="0" dirty="0">
              <a:effectLst/>
            </a:endParaRPr>
          </a:p>
          <a:p>
            <a:pPr rtl="0" fontAlgn="base"/>
            <a:r>
              <a:rPr lang="en-US" sz="1200" b="0" i="0" u="none" strike="noStrike" kern="1200" dirty="0">
                <a:solidFill>
                  <a:schemeClr val="tx1"/>
                </a:solidFill>
                <a:effectLst/>
                <a:latin typeface="+mn-lt"/>
                <a:ea typeface="+mn-ea"/>
                <a:cs typeface="+mn-cs"/>
              </a:rPr>
              <a:t>The goal of the classroom observations was to note the types of activities that occurred in the nature-based and non-nature classrooms that could support early literacy and EF development in children.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1F63EF66-377D-45E1-9F54-FFEA5E8A0AF2}" type="slidenum">
              <a:rPr lang="en-US" smtClean="0"/>
              <a:t>7</a:t>
            </a:fld>
            <a:endParaRPr lang="en-US"/>
          </a:p>
        </p:txBody>
      </p:sp>
    </p:spTree>
    <p:extLst>
      <p:ext uri="{BB962C8B-B14F-4D97-AF65-F5344CB8AC3E}">
        <p14:creationId xmlns:p14="http://schemas.microsoft.com/office/powerpoint/2010/main" val="1639706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C28D8-66D4-2761-7D95-04B216E6F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FE6FA-BF89-B1BF-0AFC-61FFE9CEE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4996D7-3007-36AB-7351-A3193883388F}"/>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No statistical differences in </a:t>
            </a:r>
            <a:r>
              <a:rPr lang="en-US" sz="1200" b="0" i="0" u="none" strike="noStrike" kern="1200" dirty="0" err="1">
                <a:solidFill>
                  <a:schemeClr val="tx1"/>
                </a:solidFill>
                <a:effectLst/>
                <a:latin typeface="+mn-lt"/>
                <a:ea typeface="+mn-ea"/>
                <a:cs typeface="+mn-cs"/>
              </a:rPr>
              <a:t>materal</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eduation</a:t>
            </a:r>
            <a:r>
              <a:rPr lang="en-US" sz="1200" b="0" i="0" u="none" strike="noStrike" kern="1200" dirty="0">
                <a:solidFill>
                  <a:schemeClr val="tx1"/>
                </a:solidFill>
                <a:effectLst/>
                <a:latin typeface="+mn-lt"/>
                <a:ea typeface="+mn-ea"/>
                <a:cs typeface="+mn-cs"/>
              </a:rPr>
              <a:t> or income, however the nature preschool had more boys than the non-nature preschool and children at the non-nature preschool were on average 2 months older. Demographic characteristics that differed significantly by location was used as a covariate in the quantitative analysis. </a:t>
            </a:r>
            <a:endParaRPr lang="en-US" dirty="0"/>
          </a:p>
        </p:txBody>
      </p:sp>
      <p:sp>
        <p:nvSpPr>
          <p:cNvPr id="4" name="Slide Number Placeholder 3">
            <a:extLst>
              <a:ext uri="{FF2B5EF4-FFF2-40B4-BE49-F238E27FC236}">
                <a16:creationId xmlns:a16="http://schemas.microsoft.com/office/drawing/2014/main" id="{988D8B7A-4E52-D664-EAA9-0D029D8BAC8C}"/>
              </a:ext>
            </a:extLst>
          </p:cNvPr>
          <p:cNvSpPr>
            <a:spLocks noGrp="1"/>
          </p:cNvSpPr>
          <p:nvPr>
            <p:ph type="sldNum" sz="quarter" idx="5"/>
          </p:nvPr>
        </p:nvSpPr>
        <p:spPr/>
        <p:txBody>
          <a:bodyPr/>
          <a:lstStyle/>
          <a:p>
            <a:fld id="{1F63EF66-377D-45E1-9F54-FFEA5E8A0AF2}" type="slidenum">
              <a:rPr lang="en-US" smtClean="0"/>
              <a:t>8</a:t>
            </a:fld>
            <a:endParaRPr lang="en-US"/>
          </a:p>
        </p:txBody>
      </p:sp>
    </p:spTree>
    <p:extLst>
      <p:ext uri="{BB962C8B-B14F-4D97-AF65-F5344CB8AC3E}">
        <p14:creationId xmlns:p14="http://schemas.microsoft.com/office/powerpoint/2010/main" val="354410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results was surprising. </a:t>
            </a:r>
          </a:p>
          <a:p>
            <a:r>
              <a:rPr lang="en-US" dirty="0"/>
              <a:t>It is possible that the structure of non-nature programs provides more opportunities for children to practice behavioral self-regulation skills. For example, at group meetings, children were encouraged to “sit still” and “use an inside voice.” Whereas children at the nature-based preschool spent the majority of class time outdoors where they were allowed to shout and run around, instead of practicing “indoor voices” as in the non-nature classrooms.</a:t>
            </a:r>
          </a:p>
          <a:p>
            <a:endParaRPr lang="en-US" dirty="0"/>
          </a:p>
          <a:p>
            <a:r>
              <a:rPr lang="en-US" dirty="0"/>
              <a:t>It is possible that moving forward, nature-based preschools should take a “both/and” approach where there is a mix of unstructured nature play and structured instructional time. Recent empirical evidence has shown that children who attend nature preschool programs which take a more blended approach, where a program focuses on early academic skills but incorporates more unstructured nature play than a more traditional program, have significant positive effect on children’s executive function skills compared to children who attend a non-nature program (</a:t>
            </a:r>
            <a:r>
              <a:rPr lang="en-US" dirty="0">
                <a:hlinkClick r:id="rId3"/>
              </a:rPr>
              <a:t>Ernst et al., 2022</a:t>
            </a:r>
            <a:r>
              <a:rPr lang="en-US" dirty="0"/>
              <a:t>).</a:t>
            </a:r>
          </a:p>
          <a:p>
            <a:endParaRPr lang="en-US" dirty="0"/>
          </a:p>
          <a:p>
            <a:r>
              <a:rPr lang="en-US" dirty="0"/>
              <a:t>For example, a recent longitudinal study found that the amount of time children engaged in unstructured active play significantly predicted their behavioral self-regulation skills two years later (</a:t>
            </a:r>
            <a:r>
              <a:rPr lang="en-US" dirty="0">
                <a:hlinkClick r:id="rId4"/>
              </a:rPr>
              <a:t>Colliver et al., 2022</a:t>
            </a:r>
            <a:r>
              <a:rPr lang="en-US" dirty="0"/>
              <a:t>). While the current study found less growth in behavioral self-regulation for children who attended the nature-based preschool, it is possible that the benefits of unstructured play on self-regulation take longer to manifest and future work should examine the longitudinal impact of more time in nature for children.</a:t>
            </a:r>
          </a:p>
        </p:txBody>
      </p:sp>
      <p:sp>
        <p:nvSpPr>
          <p:cNvPr id="4" name="Slide Number Placeholder 3"/>
          <p:cNvSpPr>
            <a:spLocks noGrp="1"/>
          </p:cNvSpPr>
          <p:nvPr>
            <p:ph type="sldNum" sz="quarter" idx="5"/>
          </p:nvPr>
        </p:nvSpPr>
        <p:spPr/>
        <p:txBody>
          <a:bodyPr/>
          <a:lstStyle/>
          <a:p>
            <a:fld id="{1F63EF66-377D-45E1-9F54-FFEA5E8A0AF2}" type="slidenum">
              <a:rPr lang="en-US" smtClean="0"/>
              <a:t>12</a:t>
            </a:fld>
            <a:endParaRPr lang="en-US"/>
          </a:p>
        </p:txBody>
      </p:sp>
    </p:spTree>
    <p:extLst>
      <p:ext uri="{BB962C8B-B14F-4D97-AF65-F5344CB8AC3E}">
        <p14:creationId xmlns:p14="http://schemas.microsoft.com/office/powerpoint/2010/main" val="120399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185 K students between 2017 – 2018 &amp; 2018 – 2019</a:t>
            </a:r>
          </a:p>
          <a:p>
            <a:r>
              <a:rPr lang="en-US" dirty="0"/>
              <a:t>2017 – Nature = 4 classrooms; Non nature = 2 classrooms</a:t>
            </a:r>
          </a:p>
          <a:p>
            <a:r>
              <a:rPr lang="en-US" dirty="0"/>
              <a:t>2018 – All classrooms moved to nature; Did not include the ones newly transitioned to nature; 3 more classrooms </a:t>
            </a:r>
          </a:p>
          <a:p>
            <a:endParaRPr lang="en-US" dirty="0"/>
          </a:p>
        </p:txBody>
      </p:sp>
      <p:sp>
        <p:nvSpPr>
          <p:cNvPr id="4" name="Slide Number Placeholder 3"/>
          <p:cNvSpPr>
            <a:spLocks noGrp="1"/>
          </p:cNvSpPr>
          <p:nvPr>
            <p:ph type="sldNum" sz="quarter" idx="5"/>
          </p:nvPr>
        </p:nvSpPr>
        <p:spPr/>
        <p:txBody>
          <a:bodyPr/>
          <a:lstStyle/>
          <a:p>
            <a:fld id="{1F63EF66-377D-45E1-9F54-FFEA5E8A0AF2}" type="slidenum">
              <a:rPr lang="en-US" smtClean="0"/>
              <a:t>16</a:t>
            </a:fld>
            <a:endParaRPr lang="en-US"/>
          </a:p>
        </p:txBody>
      </p:sp>
    </p:spTree>
    <p:extLst>
      <p:ext uri="{BB962C8B-B14F-4D97-AF65-F5344CB8AC3E}">
        <p14:creationId xmlns:p14="http://schemas.microsoft.com/office/powerpoint/2010/main" val="125971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087EE-3F75-0CBB-B12F-AE7699BC3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DA43B-7279-9C34-E447-B468A490C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82831-C0C9-E501-804F-C152D6A59F66}"/>
              </a:ext>
            </a:extLst>
          </p:cNvPr>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266 students total </a:t>
            </a:r>
          </a:p>
          <a:p>
            <a:r>
              <a:rPr lang="en-US" sz="1800" b="0" i="0" u="none" strike="noStrike" dirty="0">
                <a:solidFill>
                  <a:srgbClr val="000000"/>
                </a:solidFill>
                <a:effectLst/>
                <a:latin typeface="Times New Roman" panose="02020603050405020304" pitchFamily="18" charset="0"/>
              </a:rPr>
              <a:t>Two of the three elementary schools in the district had nature-based first grade classrooms, while the other elementary school utilized a traditional curriculum. Over both school years, there were seven nature-based first grade classrooms and five traditional first grade classrooms.</a:t>
            </a:r>
            <a:endParaRPr lang="en-US" dirty="0"/>
          </a:p>
        </p:txBody>
      </p:sp>
      <p:sp>
        <p:nvSpPr>
          <p:cNvPr id="4" name="Slide Number Placeholder 3">
            <a:extLst>
              <a:ext uri="{FF2B5EF4-FFF2-40B4-BE49-F238E27FC236}">
                <a16:creationId xmlns:a16="http://schemas.microsoft.com/office/drawing/2014/main" id="{470588F1-2678-2866-7631-51E50007166C}"/>
              </a:ext>
            </a:extLst>
          </p:cNvPr>
          <p:cNvSpPr>
            <a:spLocks noGrp="1"/>
          </p:cNvSpPr>
          <p:nvPr>
            <p:ph type="sldNum" sz="quarter" idx="5"/>
          </p:nvPr>
        </p:nvSpPr>
        <p:spPr/>
        <p:txBody>
          <a:bodyPr/>
          <a:lstStyle/>
          <a:p>
            <a:fld id="{1F63EF66-377D-45E1-9F54-FFEA5E8A0AF2}" type="slidenum">
              <a:rPr lang="en-US" smtClean="0"/>
              <a:t>17</a:t>
            </a:fld>
            <a:endParaRPr lang="en-US"/>
          </a:p>
        </p:txBody>
      </p:sp>
    </p:spTree>
    <p:extLst>
      <p:ext uri="{BB962C8B-B14F-4D97-AF65-F5344CB8AC3E}">
        <p14:creationId xmlns:p14="http://schemas.microsoft.com/office/powerpoint/2010/main" val="2633856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rtl="0">
              <a:buNone/>
            </a:pPr>
            <a:r>
              <a:rPr lang="en-US" sz="1800" b="0" i="0" u="none" strike="noStrike" dirty="0">
                <a:solidFill>
                  <a:srgbClr val="000000"/>
                </a:solidFill>
                <a:effectLst/>
                <a:latin typeface="Times New Roman" panose="02020603050405020304" pitchFamily="18" charset="0"/>
              </a:rPr>
              <a:t>Student assessment scores in the school district utilized the </a:t>
            </a:r>
            <a:r>
              <a:rPr lang="en-US" sz="1800" b="0" i="0" u="none" strike="noStrike" dirty="0" err="1">
                <a:solidFill>
                  <a:srgbClr val="000000"/>
                </a:solidFill>
                <a:effectLst/>
                <a:latin typeface="Times New Roman" panose="02020603050405020304" pitchFamily="18" charset="0"/>
              </a:rPr>
              <a:t>Aimsweb</a:t>
            </a:r>
            <a:r>
              <a:rPr lang="en-US" sz="1800" b="0" i="0" u="none" strike="noStrike" dirty="0">
                <a:solidFill>
                  <a:srgbClr val="000000"/>
                </a:solidFill>
                <a:effectLst/>
                <a:latin typeface="Times New Roman" panose="02020603050405020304" pitchFamily="18" charset="0"/>
              </a:rPr>
              <a:t> Plus (Pearson, 2017) assessment system to measure performance and growth in all its students in K-8 classrooms.  For kindergarten and first grade, teachers gave assessments and recorded children’s answers with paper and pencil and later entered them into the </a:t>
            </a:r>
            <a:r>
              <a:rPr lang="en-US" sz="1800" b="0" i="0" u="none" strike="noStrike" dirty="0" err="1">
                <a:solidFill>
                  <a:srgbClr val="000000"/>
                </a:solidFill>
                <a:effectLst/>
                <a:latin typeface="Times New Roman" panose="02020603050405020304" pitchFamily="18" charset="0"/>
              </a:rPr>
              <a:t>Aimsweb</a:t>
            </a:r>
            <a:r>
              <a:rPr lang="en-US" sz="1800" b="0" i="0" u="none" strike="noStrike" dirty="0">
                <a:solidFill>
                  <a:srgbClr val="000000"/>
                </a:solidFill>
                <a:effectLst/>
                <a:latin typeface="Times New Roman" panose="02020603050405020304" pitchFamily="18" charset="0"/>
              </a:rPr>
              <a:t> Plus data management system.  </a:t>
            </a:r>
            <a:endParaRPr lang="en-US" b="0" dirty="0">
              <a:effectLst/>
            </a:endParaRPr>
          </a:p>
          <a:p>
            <a:pPr>
              <a:buNone/>
            </a:pPr>
            <a:endParaRPr lang="en-US" dirty="0"/>
          </a:p>
          <a:p>
            <a:pPr rtl="0">
              <a:spcBef>
                <a:spcPts val="1200"/>
              </a:spcBef>
              <a:spcAft>
                <a:spcPts val="1200"/>
              </a:spcAft>
              <a:buNone/>
            </a:pPr>
            <a:r>
              <a:rPr lang="en-US" sz="1800" b="0" i="1" u="none" strike="noStrike" dirty="0">
                <a:solidFill>
                  <a:srgbClr val="000000"/>
                </a:solidFill>
                <a:effectLst/>
                <a:latin typeface="Times New Roman" panose="02020603050405020304" pitchFamily="18" charset="0"/>
              </a:rPr>
              <a:t>  Letter Naming Fluency.</a:t>
            </a:r>
            <a:r>
              <a:rPr lang="en-US" sz="1800" b="0" i="0" u="none" strike="noStrike" dirty="0">
                <a:solidFill>
                  <a:srgbClr val="000000"/>
                </a:solidFill>
                <a:effectLst/>
                <a:latin typeface="Times New Roman" panose="02020603050405020304" pitchFamily="18" charset="0"/>
              </a:rPr>
              <a:t> For the Letter Naming Fluency measure, children were presented with letters and asked to name as many as possible in one minute. Presented letters include both upper case and lower case letter. Children received one point for every letter correctly named. Alternative form reliability was 0.78. This measure was given to kindergarteners.</a:t>
            </a:r>
            <a:endParaRPr lang="en-US" b="0" dirty="0">
              <a:effectLst/>
            </a:endParaRPr>
          </a:p>
          <a:p>
            <a:pPr rtl="0">
              <a:spcBef>
                <a:spcPts val="1200"/>
              </a:spcBef>
              <a:spcAft>
                <a:spcPts val="1200"/>
              </a:spcAft>
              <a:buNone/>
            </a:pPr>
            <a:r>
              <a:rPr lang="en-US" sz="1800" b="0" i="0" u="none" strike="noStrike" dirty="0">
                <a:solidFill>
                  <a:srgbClr val="000000"/>
                </a:solidFill>
                <a:effectLst/>
                <a:latin typeface="Times New Roman" panose="02020603050405020304" pitchFamily="18" charset="0"/>
              </a:rPr>
              <a:t>         </a:t>
            </a:r>
            <a:r>
              <a:rPr lang="en-US" sz="1800" b="0" i="1" u="none" strike="noStrike" dirty="0">
                <a:solidFill>
                  <a:srgbClr val="000000"/>
                </a:solidFill>
                <a:effectLst/>
                <a:latin typeface="Times New Roman" panose="02020603050405020304" pitchFamily="18" charset="0"/>
              </a:rPr>
              <a:t>Letter Word Sound Fluency.  </a:t>
            </a:r>
            <a:r>
              <a:rPr lang="en-US" sz="1800" b="0" i="0" u="none" strike="noStrike" dirty="0">
                <a:solidFill>
                  <a:srgbClr val="000000"/>
                </a:solidFill>
                <a:effectLst/>
                <a:latin typeface="Times New Roman" panose="02020603050405020304" pitchFamily="18" charset="0"/>
              </a:rPr>
              <a:t>The Letter Word Sounds Fluency measure assessed children’s ability to produce the sounds of letters and combine those sounds into syllables and words. Children were asked to say the sounds of the letters, syllables, and words presented to them. Children have one minute to name as many letter/word sounds as they can and received one point for each correct answer. Each form contains 45 letters and 10 three-letter words. Alternative form reliability was 0.87. Only kindergarteners were assessed on this skill.</a:t>
            </a:r>
            <a:endParaRPr lang="en-US" b="0" dirty="0">
              <a:effectLst/>
            </a:endParaRPr>
          </a:p>
          <a:p>
            <a:pPr>
              <a:buNone/>
            </a:pPr>
            <a:r>
              <a:rPr lang="en-US" sz="1800" b="0" i="0" u="none" strike="noStrike" dirty="0">
                <a:solidFill>
                  <a:srgbClr val="000000"/>
                </a:solidFill>
                <a:effectLst/>
                <a:latin typeface="Times New Roman" panose="02020603050405020304" pitchFamily="18" charset="0"/>
              </a:rPr>
              <a:t>         </a:t>
            </a:r>
            <a:r>
              <a:rPr lang="en-US" sz="1800" b="0" i="1" u="none" strike="noStrike" dirty="0">
                <a:solidFill>
                  <a:srgbClr val="000000"/>
                </a:solidFill>
                <a:effectLst/>
                <a:latin typeface="Times New Roman" panose="02020603050405020304" pitchFamily="18" charset="0"/>
              </a:rPr>
              <a:t>Auditory Vocabulary.</a:t>
            </a:r>
            <a:r>
              <a:rPr lang="en-US" sz="1800" b="0" i="0" u="none" strike="noStrike" dirty="0">
                <a:solidFill>
                  <a:srgbClr val="000000"/>
                </a:solidFill>
                <a:effectLst/>
                <a:latin typeface="Times New Roman" panose="02020603050405020304" pitchFamily="18" charset="0"/>
              </a:rPr>
              <a:t> The Auditory Vocabulary measure presented children with four pictures and asked children to pick the one that represented the orally presented target word. Children are asked 25 items and receive one point for each correctly answered item (possible scores range from 0 – 25).  Cronbach’s alpha was 0.82.</a:t>
            </a:r>
          </a:p>
          <a:p>
            <a:pPr>
              <a:buNone/>
            </a:pPr>
            <a:endParaRPr lang="en-US" sz="1800" b="0" i="0" u="none" strike="noStrike" dirty="0">
              <a:solidFill>
                <a:srgbClr val="000000"/>
              </a:solidFill>
              <a:effectLst/>
              <a:latin typeface="Times New Roman" panose="02020603050405020304" pitchFamily="18" charset="0"/>
            </a:endParaRPr>
          </a:p>
          <a:p>
            <a:pPr rtl="0">
              <a:spcBef>
                <a:spcPts val="1200"/>
              </a:spcBef>
              <a:spcAft>
                <a:spcPts val="1200"/>
              </a:spcAft>
              <a:buNone/>
            </a:pPr>
            <a:r>
              <a:rPr lang="en-US" sz="1800" b="0" i="1" u="none" strike="noStrike" dirty="0">
                <a:solidFill>
                  <a:srgbClr val="000000"/>
                </a:solidFill>
                <a:effectLst/>
                <a:latin typeface="Times New Roman" panose="02020603050405020304" pitchFamily="18" charset="0"/>
              </a:rPr>
              <a:t>Number Naming Fluency. </a:t>
            </a:r>
            <a:r>
              <a:rPr lang="en-US" sz="1800" b="0" i="0" u="none" strike="noStrike" dirty="0">
                <a:solidFill>
                  <a:srgbClr val="000000"/>
                </a:solidFill>
                <a:effectLst/>
                <a:latin typeface="Times New Roman" panose="02020603050405020304" pitchFamily="18" charset="0"/>
              </a:rPr>
              <a:t>The Number Naming Fluency measure (NNF; Pearson, 2017) asked children to point to and name a presented number. Children are given one minute to identify as many numbers presented as possible. Children receive on point for each correctly named number. Alternative form reliability was 0.90. Only kindergarteners received this assessment.</a:t>
            </a:r>
            <a:endParaRPr lang="en-US" b="0" dirty="0">
              <a:effectLst/>
            </a:endParaRPr>
          </a:p>
          <a:p>
            <a:pPr rtl="0">
              <a:spcBef>
                <a:spcPts val="1200"/>
              </a:spcBef>
              <a:spcAft>
                <a:spcPts val="1200"/>
              </a:spcAft>
              <a:buNone/>
            </a:pPr>
            <a:r>
              <a:rPr lang="en-US" sz="1800" b="0" i="0" u="none" strike="noStrike" dirty="0">
                <a:solidFill>
                  <a:srgbClr val="000000"/>
                </a:solidFill>
                <a:effectLst/>
                <a:latin typeface="Times New Roman" panose="02020603050405020304" pitchFamily="18" charset="0"/>
              </a:rPr>
              <a:t>         </a:t>
            </a:r>
            <a:endParaRPr lang="en-US" b="0" dirty="0">
              <a:effectLst/>
            </a:endParaRPr>
          </a:p>
          <a:p>
            <a:pPr rtl="0">
              <a:spcBef>
                <a:spcPts val="1200"/>
              </a:spcBef>
              <a:spcAft>
                <a:spcPts val="1200"/>
              </a:spcAft>
              <a:buNone/>
            </a:pPr>
            <a:r>
              <a:rPr lang="en-US" sz="1800" b="0" i="1" u="none" strike="noStrike" dirty="0">
                <a:solidFill>
                  <a:srgbClr val="000000"/>
                </a:solidFill>
                <a:effectLst/>
                <a:latin typeface="Times New Roman" panose="02020603050405020304" pitchFamily="18" charset="0"/>
              </a:rPr>
              <a:t>Quantity Total Fluency. </a:t>
            </a:r>
            <a:r>
              <a:rPr lang="en-US" sz="1800" b="0" i="0" u="none" strike="noStrike" dirty="0">
                <a:solidFill>
                  <a:srgbClr val="000000"/>
                </a:solidFill>
                <a:effectLst/>
                <a:latin typeface="Times New Roman" panose="02020603050405020304" pitchFamily="18" charset="0"/>
              </a:rPr>
              <a:t>The Quantity Total Fluency measure (QTF; Pearson, 2017) asked children to state the total number of dots in a presented box or pair of boxes. Children are asked to give as many correct answers as possible in one minute. For each correct answer, children earned one point. Alternative form reliability was 0.80. Kindergarten students were assessed on this measure.</a:t>
            </a:r>
            <a:endParaRPr lang="en-US" b="0" dirty="0">
              <a:effectLst/>
            </a:endParaRPr>
          </a:p>
          <a:p>
            <a:pPr>
              <a:buNone/>
            </a:pPr>
            <a:r>
              <a:rPr lang="en-US" sz="1800" b="0" i="1" u="none" strike="noStrike" dirty="0">
                <a:solidFill>
                  <a:srgbClr val="000000"/>
                </a:solidFill>
                <a:effectLst/>
                <a:latin typeface="Times New Roman" panose="02020603050405020304" pitchFamily="18" charset="0"/>
              </a:rPr>
              <a:t>Concepts and Applications. </a:t>
            </a:r>
            <a:r>
              <a:rPr lang="en-US" sz="1800" b="0" i="0" u="none" strike="noStrike" dirty="0">
                <a:solidFill>
                  <a:srgbClr val="000000"/>
                </a:solidFill>
                <a:effectLst/>
                <a:latin typeface="Times New Roman" panose="02020603050405020304" pitchFamily="18" charset="0"/>
              </a:rPr>
              <a:t>The Concepts and Applications measure (CA; Pearson, 2017) asks children to solve one-step and two-step math word problems. Children are read each item, and then asked to state the correct answer using the corresponding visual stimulus to solve the problem. Children are asked 25 items and receive one point for each item correctly answered (possible scores range from 0-25). Cronbach’s alpha was 0.83. Both kindergarteners and first graders received this measure.</a:t>
            </a:r>
            <a:br>
              <a:rPr lang="en-US" dirty="0"/>
            </a:br>
            <a:endParaRPr lang="en-US" dirty="0"/>
          </a:p>
        </p:txBody>
      </p:sp>
      <p:sp>
        <p:nvSpPr>
          <p:cNvPr id="4" name="Slide Number Placeholder 3"/>
          <p:cNvSpPr>
            <a:spLocks noGrp="1"/>
          </p:cNvSpPr>
          <p:nvPr>
            <p:ph type="sldNum" sz="quarter" idx="5"/>
          </p:nvPr>
        </p:nvSpPr>
        <p:spPr/>
        <p:txBody>
          <a:bodyPr/>
          <a:lstStyle/>
          <a:p>
            <a:fld id="{1F63EF66-377D-45E1-9F54-FFEA5E8A0AF2}" type="slidenum">
              <a:rPr lang="en-US" smtClean="0"/>
              <a:t>18</a:t>
            </a:fld>
            <a:endParaRPr lang="en-US"/>
          </a:p>
        </p:txBody>
      </p:sp>
    </p:spTree>
    <p:extLst>
      <p:ext uri="{BB962C8B-B14F-4D97-AF65-F5344CB8AC3E}">
        <p14:creationId xmlns:p14="http://schemas.microsoft.com/office/powerpoint/2010/main" val="201315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5870D-0898-64BC-8684-307BDE91B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E5B84-D747-3EB9-FA4E-72E4B733D3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161A7-8D51-0056-3D77-C319620DE3BE}"/>
              </a:ext>
            </a:extLst>
          </p:cNvPr>
          <p:cNvSpPr>
            <a:spLocks noGrp="1"/>
          </p:cNvSpPr>
          <p:nvPr>
            <p:ph type="body" idx="1"/>
          </p:nvPr>
        </p:nvSpPr>
        <p:spPr/>
        <p:txBody>
          <a:bodyPr/>
          <a:lstStyle/>
          <a:p>
            <a:pPr indent="457200" rtl="0">
              <a:buNone/>
            </a:pPr>
            <a:r>
              <a:rPr lang="en-US" sz="1800" b="0" i="0" u="none" strike="noStrike" dirty="0">
                <a:solidFill>
                  <a:srgbClr val="000000"/>
                </a:solidFill>
                <a:effectLst/>
                <a:latin typeface="Times New Roman" panose="02020603050405020304" pitchFamily="18" charset="0"/>
              </a:rPr>
              <a:t>Student assessment scores in the school district utilized the </a:t>
            </a:r>
            <a:r>
              <a:rPr lang="en-US" sz="1800" b="0" i="0" u="none" strike="noStrike" dirty="0" err="1">
                <a:solidFill>
                  <a:srgbClr val="000000"/>
                </a:solidFill>
                <a:effectLst/>
                <a:latin typeface="Times New Roman" panose="02020603050405020304" pitchFamily="18" charset="0"/>
              </a:rPr>
              <a:t>Aimsweb</a:t>
            </a:r>
            <a:r>
              <a:rPr lang="en-US" sz="1800" b="0" i="0" u="none" strike="noStrike" dirty="0">
                <a:solidFill>
                  <a:srgbClr val="000000"/>
                </a:solidFill>
                <a:effectLst/>
                <a:latin typeface="Times New Roman" panose="02020603050405020304" pitchFamily="18" charset="0"/>
              </a:rPr>
              <a:t> Plus (Pearson, 2017) assessment system to measure performance and growth in all its students in K-8 classrooms.  For kindergarten and first grade, teachers gave assessments and recorded children’s answers with paper and pencil and later entered them into the </a:t>
            </a:r>
            <a:r>
              <a:rPr lang="en-US" sz="1800" b="0" i="0" u="none" strike="noStrike" dirty="0" err="1">
                <a:solidFill>
                  <a:srgbClr val="000000"/>
                </a:solidFill>
                <a:effectLst/>
                <a:latin typeface="Times New Roman" panose="02020603050405020304" pitchFamily="18" charset="0"/>
              </a:rPr>
              <a:t>Aimsweb</a:t>
            </a:r>
            <a:r>
              <a:rPr lang="en-US" sz="1800" b="0" i="0" u="none" strike="noStrike" dirty="0">
                <a:solidFill>
                  <a:srgbClr val="000000"/>
                </a:solidFill>
                <a:effectLst/>
                <a:latin typeface="Times New Roman" panose="02020603050405020304" pitchFamily="18" charset="0"/>
              </a:rPr>
              <a:t> Plus data management system.  </a:t>
            </a:r>
            <a:endParaRPr lang="en-US" b="0" dirty="0">
              <a:effectLst/>
            </a:endParaRPr>
          </a:p>
          <a:p>
            <a:pPr>
              <a:buNone/>
            </a:pPr>
            <a:endParaRPr lang="en-US" dirty="0"/>
          </a:p>
          <a:p>
            <a:pPr indent="457200" rtl="0">
              <a:spcBef>
                <a:spcPts val="1200"/>
              </a:spcBef>
              <a:spcAft>
                <a:spcPts val="1200"/>
              </a:spcAft>
              <a:buNone/>
            </a:pPr>
            <a:r>
              <a:rPr lang="en-US" sz="1800" b="0" i="1" u="none" strike="noStrike" dirty="0">
                <a:solidFill>
                  <a:srgbClr val="000000"/>
                </a:solidFill>
                <a:effectLst/>
                <a:latin typeface="Times New Roman" panose="02020603050405020304" pitchFamily="18" charset="0"/>
              </a:rPr>
              <a:t>Oral Reading Fluency</a:t>
            </a:r>
            <a:r>
              <a:rPr lang="en-US" sz="1800" b="0" i="0" u="none" strike="noStrike" dirty="0">
                <a:solidFill>
                  <a:srgbClr val="000000"/>
                </a:solidFill>
                <a:effectLst/>
                <a:latin typeface="Times New Roman" panose="02020603050405020304" pitchFamily="18" charset="0"/>
              </a:rPr>
              <a:t>. For the Oral Reading Fluency measure, children are asked to read two stories--each story is read for one minute. The number of words read correctly in each story is averaged together to create a child’s Oral Reading Fluency score. Only first graders were assessed on this skill.</a:t>
            </a:r>
            <a:endParaRPr lang="en-US" sz="2800" b="0" dirty="0">
              <a:effectLst/>
            </a:endParaRPr>
          </a:p>
          <a:p>
            <a:pPr>
              <a:buNone/>
            </a:pPr>
            <a:r>
              <a:rPr lang="en-US" sz="1800" b="0" i="1" u="none" strike="noStrike" dirty="0">
                <a:solidFill>
                  <a:srgbClr val="000000"/>
                </a:solidFill>
                <a:effectLst/>
                <a:latin typeface="Times New Roman" panose="02020603050405020304" pitchFamily="18" charset="0"/>
              </a:rPr>
              <a:t>	Word Reading Fluency. </a:t>
            </a:r>
            <a:r>
              <a:rPr lang="en-US" sz="1800" b="0" i="0" u="none" strike="noStrike" dirty="0">
                <a:solidFill>
                  <a:srgbClr val="000000"/>
                </a:solidFill>
                <a:effectLst/>
                <a:latin typeface="Times New Roman" panose="02020603050405020304" pitchFamily="18" charset="0"/>
              </a:rPr>
              <a:t>For the Word Reading Fluency measure, children are asked to read words aloud from a list. Children have one minute to read as many words as they can and receive one point for each correct answer. Each form contains two pages of word lists (99 words total). This measure was given to first graders.        </a:t>
            </a:r>
          </a:p>
          <a:p>
            <a:pPr>
              <a:buNone/>
            </a:pPr>
            <a:r>
              <a:rPr lang="en-US" sz="1800" b="0" i="0" u="none" strike="noStrike" dirty="0">
                <a:solidFill>
                  <a:srgbClr val="000000"/>
                </a:solidFill>
                <a:effectLst/>
                <a:latin typeface="Times New Roman" panose="02020603050405020304" pitchFamily="18" charset="0"/>
              </a:rPr>
              <a:t>	</a:t>
            </a:r>
            <a:r>
              <a:rPr lang="en-US" sz="1800" b="0" i="1" u="none" strike="noStrike" dirty="0">
                <a:solidFill>
                  <a:srgbClr val="000000"/>
                </a:solidFill>
                <a:effectLst/>
                <a:latin typeface="Times New Roman" panose="02020603050405020304" pitchFamily="18" charset="0"/>
              </a:rPr>
              <a:t>Auditory Vocabulary.</a:t>
            </a:r>
            <a:r>
              <a:rPr lang="en-US" sz="1800" b="0" i="0" u="none" strike="noStrike" dirty="0">
                <a:solidFill>
                  <a:srgbClr val="000000"/>
                </a:solidFill>
                <a:effectLst/>
                <a:latin typeface="Times New Roman" panose="02020603050405020304" pitchFamily="18" charset="0"/>
              </a:rPr>
              <a:t> The Auditory Vocabulary measure presented children with four pictures and asked children to pick the one that represented the orally presented target word. Children are asked 25 items and receive one point for each correctly answered item (possible scores range from 0 – 25).  Cronbach’s alpha was 0.82.</a:t>
            </a:r>
          </a:p>
          <a:p>
            <a:pPr>
              <a:buNone/>
            </a:pPr>
            <a:endParaRPr lang="en-US" sz="1800" b="0" i="0" u="none" strike="noStrike" dirty="0">
              <a:solidFill>
                <a:srgbClr val="000000"/>
              </a:solidFill>
              <a:effectLst/>
              <a:latin typeface="Times New Roman" panose="02020603050405020304" pitchFamily="18" charset="0"/>
            </a:endParaRPr>
          </a:p>
          <a:p>
            <a:pPr rtl="0">
              <a:spcBef>
                <a:spcPts val="1200"/>
              </a:spcBef>
              <a:spcAft>
                <a:spcPts val="1200"/>
              </a:spcAft>
              <a:buNone/>
            </a:pPr>
            <a:r>
              <a:rPr lang="en-US" sz="1800" b="0" i="1" u="none" strike="noStrike" dirty="0">
                <a:solidFill>
                  <a:srgbClr val="000000"/>
                </a:solidFill>
                <a:effectLst/>
                <a:latin typeface="Times New Roman" panose="02020603050405020304" pitchFamily="18" charset="0"/>
              </a:rPr>
              <a:t>Math Facts Fluency – 1 Digit.</a:t>
            </a:r>
            <a:r>
              <a:rPr lang="en-US" sz="1800" b="0" i="0" u="none" strike="noStrike" dirty="0">
                <a:solidFill>
                  <a:srgbClr val="000000"/>
                </a:solidFill>
                <a:effectLst/>
                <a:latin typeface="Times New Roman" panose="02020603050405020304" pitchFamily="18" charset="0"/>
              </a:rPr>
              <a:t> For the Math Facts Fluency measure, children are asked to solve addition and subtraction problems involving numbers 0 – 10. Each form contains 40 items and children are given one minute to answer as many items as possible. Children received one point for every correct answer. This measure was given to first graders.</a:t>
            </a:r>
            <a:endParaRPr lang="en-US" sz="2800" b="0" dirty="0">
              <a:effectLst/>
            </a:endParaRPr>
          </a:p>
          <a:p>
            <a:pPr>
              <a:buNone/>
            </a:pPr>
            <a:endParaRPr lang="en-US" sz="1800" b="0" i="1" u="none" strike="noStrike" dirty="0">
              <a:solidFill>
                <a:srgbClr val="000000"/>
              </a:solidFill>
              <a:effectLst/>
              <a:latin typeface="Times New Roman" panose="02020603050405020304" pitchFamily="18" charset="0"/>
            </a:endParaRPr>
          </a:p>
          <a:p>
            <a:pPr>
              <a:buNone/>
            </a:pPr>
            <a:r>
              <a:rPr lang="en-US" sz="1800" b="0" i="1" u="none" strike="noStrike" dirty="0">
                <a:solidFill>
                  <a:srgbClr val="000000"/>
                </a:solidFill>
                <a:effectLst/>
                <a:latin typeface="Times New Roman" panose="02020603050405020304" pitchFamily="18" charset="0"/>
              </a:rPr>
              <a:t>Number Comparison Fluency.</a:t>
            </a:r>
            <a:r>
              <a:rPr lang="en-US" sz="1800" b="0" i="0" u="none" strike="noStrike" dirty="0">
                <a:solidFill>
                  <a:srgbClr val="000000"/>
                </a:solidFill>
                <a:effectLst/>
                <a:latin typeface="Times New Roman" panose="02020603050405020304" pitchFamily="18" charset="0"/>
              </a:rPr>
              <a:t> The Number Comparison Fluency measure evaluates children’s ability to compare two numbers. Children are presented with two numbers and asked to point to and name the larger number of the pair. Children have one minute to answer as many items as possible. Children received one point for each correctly answered item. Each form contains 50 items. Only first graders were assessed on this skill.</a:t>
            </a:r>
          </a:p>
          <a:p>
            <a:pPr>
              <a:buNone/>
            </a:pPr>
            <a:endParaRPr lang="en-US" b="0" dirty="0">
              <a:effectLst/>
            </a:endParaRPr>
          </a:p>
          <a:p>
            <a:pPr>
              <a:buNone/>
            </a:pPr>
            <a:r>
              <a:rPr lang="en-US" sz="1800" b="0" i="1" u="none" strike="noStrike" dirty="0">
                <a:solidFill>
                  <a:srgbClr val="000000"/>
                </a:solidFill>
                <a:effectLst/>
                <a:latin typeface="Times New Roman" panose="02020603050405020304" pitchFamily="18" charset="0"/>
              </a:rPr>
              <a:t>Concepts and Applications. </a:t>
            </a:r>
            <a:r>
              <a:rPr lang="en-US" sz="1800" b="0" i="0" u="none" strike="noStrike" dirty="0">
                <a:solidFill>
                  <a:srgbClr val="000000"/>
                </a:solidFill>
                <a:effectLst/>
                <a:latin typeface="Times New Roman" panose="02020603050405020304" pitchFamily="18" charset="0"/>
              </a:rPr>
              <a:t>The Concepts and Applications measure (CA; Pearson, 2017) asks children to solve one-step and two-step math word problems. Children are read each item, and then asked to state the correct answer using the corresponding visual stimulus to solve the problem. Children are asked 25 items and receive one point for each item correctly answered (possible scores range from 0-25). Cronbach’s alpha was 0.83. Both kindergarteners and first graders received this measure.</a:t>
            </a:r>
            <a:br>
              <a:rPr lang="en-US" dirty="0"/>
            </a:br>
            <a:endParaRPr lang="en-US" dirty="0"/>
          </a:p>
        </p:txBody>
      </p:sp>
      <p:sp>
        <p:nvSpPr>
          <p:cNvPr id="4" name="Slide Number Placeholder 3">
            <a:extLst>
              <a:ext uri="{FF2B5EF4-FFF2-40B4-BE49-F238E27FC236}">
                <a16:creationId xmlns:a16="http://schemas.microsoft.com/office/drawing/2014/main" id="{BC450D39-4506-0D15-4E2E-0E76B0EEA5E4}"/>
              </a:ext>
            </a:extLst>
          </p:cNvPr>
          <p:cNvSpPr>
            <a:spLocks noGrp="1"/>
          </p:cNvSpPr>
          <p:nvPr>
            <p:ph type="sldNum" sz="quarter" idx="5"/>
          </p:nvPr>
        </p:nvSpPr>
        <p:spPr/>
        <p:txBody>
          <a:bodyPr/>
          <a:lstStyle/>
          <a:p>
            <a:fld id="{1F63EF66-377D-45E1-9F54-FFEA5E8A0AF2}" type="slidenum">
              <a:rPr lang="en-US" smtClean="0"/>
              <a:t>19</a:t>
            </a:fld>
            <a:endParaRPr lang="en-US"/>
          </a:p>
        </p:txBody>
      </p:sp>
    </p:spTree>
    <p:extLst>
      <p:ext uri="{BB962C8B-B14F-4D97-AF65-F5344CB8AC3E}">
        <p14:creationId xmlns:p14="http://schemas.microsoft.com/office/powerpoint/2010/main" val="1979589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test scores were a significant predictor of spring test scores </a:t>
            </a:r>
          </a:p>
        </p:txBody>
      </p:sp>
      <p:sp>
        <p:nvSpPr>
          <p:cNvPr id="4" name="Slide Number Placeholder 3"/>
          <p:cNvSpPr>
            <a:spLocks noGrp="1"/>
          </p:cNvSpPr>
          <p:nvPr>
            <p:ph type="sldNum" sz="quarter" idx="5"/>
          </p:nvPr>
        </p:nvSpPr>
        <p:spPr/>
        <p:txBody>
          <a:bodyPr/>
          <a:lstStyle/>
          <a:p>
            <a:fld id="{1F63EF66-377D-45E1-9F54-FFEA5E8A0AF2}" type="slidenum">
              <a:rPr lang="en-US" smtClean="0"/>
              <a:t>21</a:t>
            </a:fld>
            <a:endParaRPr lang="en-US"/>
          </a:p>
        </p:txBody>
      </p:sp>
    </p:spTree>
    <p:extLst>
      <p:ext uri="{BB962C8B-B14F-4D97-AF65-F5344CB8AC3E}">
        <p14:creationId xmlns:p14="http://schemas.microsoft.com/office/powerpoint/2010/main" val="3791315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ACED-FEE3-98A0-4270-FC47ADDA9986}"/>
              </a:ext>
            </a:extLst>
          </p:cNvPr>
          <p:cNvSpPr>
            <a:spLocks noGrp="1"/>
          </p:cNvSpPr>
          <p:nvPr>
            <p:ph type="ctrTitle"/>
          </p:nvPr>
        </p:nvSpPr>
        <p:spPr>
          <a:xfrm>
            <a:off x="801624" y="2342931"/>
            <a:ext cx="7772400" cy="1891554"/>
          </a:xfrm>
        </p:spPr>
        <p:txBody>
          <a:bodyPr anchor="ctr"/>
          <a:lstStyle>
            <a:lvl1pPr algn="ctr">
              <a:defRPr sz="3600">
                <a:solidFill>
                  <a:srgbClr val="500000"/>
                </a:solidFill>
              </a:defRPr>
            </a:lvl1pPr>
          </a:lstStyle>
          <a:p>
            <a:r>
              <a:rPr lang="en-US" dirty="0"/>
              <a:t>Click to edit Master title style</a:t>
            </a:r>
          </a:p>
        </p:txBody>
      </p:sp>
      <p:sp>
        <p:nvSpPr>
          <p:cNvPr id="3" name="Subtitle 2">
            <a:extLst>
              <a:ext uri="{FF2B5EF4-FFF2-40B4-BE49-F238E27FC236}">
                <a16:creationId xmlns:a16="http://schemas.microsoft.com/office/drawing/2014/main" id="{B54F415E-D582-BAE4-7391-EEBC2A93206B}"/>
              </a:ext>
            </a:extLst>
          </p:cNvPr>
          <p:cNvSpPr>
            <a:spLocks noGrp="1"/>
          </p:cNvSpPr>
          <p:nvPr>
            <p:ph type="subTitle" idx="1"/>
          </p:nvPr>
        </p:nvSpPr>
        <p:spPr>
          <a:xfrm>
            <a:off x="801624" y="4233769"/>
            <a:ext cx="7772400" cy="365125"/>
          </a:xfrm>
        </p:spPr>
        <p:txBody>
          <a:bodyPr anchor="ctr">
            <a:normAutofit/>
          </a:bodyPr>
          <a:lstStyle>
            <a:lvl1pPr marL="0" indent="0" algn="ctr">
              <a:buNone/>
              <a:defRPr sz="1800" b="0" spc="0">
                <a:solidFill>
                  <a:srgbClr val="5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230D46-E09D-F362-9368-8145D15E743A}"/>
              </a:ext>
            </a:extLst>
          </p:cNvPr>
          <p:cNvSpPr>
            <a:spLocks noGrp="1"/>
          </p:cNvSpPr>
          <p:nvPr>
            <p:ph type="dt" sz="half" idx="10"/>
          </p:nvPr>
        </p:nvSpPr>
        <p:spPr/>
        <p:txBody>
          <a:bodyPr/>
          <a:lstStyle/>
          <a:p>
            <a:fld id="{DB5387D8-B694-F746-A6AF-4AC7251DFDCF}" type="datetimeFigureOut">
              <a:rPr lang="en-US" smtClean="0"/>
              <a:t>4/22/2026</a:t>
            </a:fld>
            <a:endParaRPr lang="en-US"/>
          </a:p>
        </p:txBody>
      </p:sp>
      <p:sp>
        <p:nvSpPr>
          <p:cNvPr id="5" name="Footer Placeholder 4">
            <a:extLst>
              <a:ext uri="{FF2B5EF4-FFF2-40B4-BE49-F238E27FC236}">
                <a16:creationId xmlns:a16="http://schemas.microsoft.com/office/drawing/2014/main" id="{9DAF3608-8C81-38EE-102A-F12F7D6B6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A99CC-298A-EAB6-27A7-5B7AE2D8B125}"/>
              </a:ext>
            </a:extLst>
          </p:cNvPr>
          <p:cNvSpPr>
            <a:spLocks noGrp="1"/>
          </p:cNvSpPr>
          <p:nvPr>
            <p:ph type="sldNum" sz="quarter" idx="12"/>
          </p:nvPr>
        </p:nvSpPr>
        <p:spPr/>
        <p:txBody>
          <a:bodyPr/>
          <a:lstStyle/>
          <a:p>
            <a:fld id="{DFCFD586-15C4-8146-9E5E-C1BA617648F5}" type="slidenum">
              <a:rPr lang="en-US" smtClean="0"/>
              <a:t>‹#›</a:t>
            </a:fld>
            <a:endParaRPr lang="en-US"/>
          </a:p>
        </p:txBody>
      </p:sp>
      <p:sp>
        <p:nvSpPr>
          <p:cNvPr id="12" name="Picture Placeholder 11">
            <a:extLst>
              <a:ext uri="{FF2B5EF4-FFF2-40B4-BE49-F238E27FC236}">
                <a16:creationId xmlns:a16="http://schemas.microsoft.com/office/drawing/2014/main" id="{1A9CEE0A-D73D-7299-F906-3650CB02A75D}"/>
              </a:ext>
            </a:extLst>
          </p:cNvPr>
          <p:cNvSpPr>
            <a:spLocks noGrp="1"/>
          </p:cNvSpPr>
          <p:nvPr>
            <p:ph type="pic" sz="quarter" idx="13"/>
          </p:nvPr>
        </p:nvSpPr>
        <p:spPr>
          <a:xfrm>
            <a:off x="8677275" y="2341563"/>
            <a:ext cx="3200400" cy="2257425"/>
          </a:xfrm>
          <a:solidFill>
            <a:srgbClr val="D1D1D1"/>
          </a:solidFill>
        </p:spPr>
        <p:txBody>
          <a:bodyPr anchor="t">
            <a:normAutofit/>
          </a:bodyPr>
          <a:lstStyle>
            <a:lvl1pPr marL="0" indent="0" algn="ctr">
              <a:buNone/>
              <a:defRPr sz="1800" i="1" u="sng"/>
            </a:lvl1pPr>
          </a:lstStyle>
          <a:p>
            <a:endParaRPr lang="en-US" dirty="0"/>
          </a:p>
        </p:txBody>
      </p:sp>
      <p:pic>
        <p:nvPicPr>
          <p:cNvPr id="13" name="Picture 12" descr="A black background with white text&#10;&#10;Description automatically generated">
            <a:extLst>
              <a:ext uri="{FF2B5EF4-FFF2-40B4-BE49-F238E27FC236}">
                <a16:creationId xmlns:a16="http://schemas.microsoft.com/office/drawing/2014/main" id="{781CC93E-8373-6AEA-5F14-9489F9D0E789}"/>
              </a:ext>
            </a:extLst>
          </p:cNvPr>
          <p:cNvPicPr>
            <a:picLocks noChangeAspect="1"/>
          </p:cNvPicPr>
          <p:nvPr userDrawn="1"/>
        </p:nvPicPr>
        <p:blipFill>
          <a:blip r:embed="rId3"/>
          <a:stretch>
            <a:fillRect/>
          </a:stretch>
        </p:blipFill>
        <p:spPr>
          <a:xfrm>
            <a:off x="531446" y="632769"/>
            <a:ext cx="2520673" cy="550492"/>
          </a:xfrm>
          <a:prstGeom prst="rect">
            <a:avLst/>
          </a:prstGeom>
        </p:spPr>
      </p:pic>
    </p:spTree>
    <p:extLst>
      <p:ext uri="{BB962C8B-B14F-4D97-AF65-F5344CB8AC3E}">
        <p14:creationId xmlns:p14="http://schemas.microsoft.com/office/powerpoint/2010/main" val="221535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ED823-45EB-D982-B1A1-1220343C45DD}"/>
              </a:ext>
            </a:extLst>
          </p:cNvPr>
          <p:cNvSpPr>
            <a:spLocks noGrp="1"/>
          </p:cNvSpPr>
          <p:nvPr>
            <p:ph type="dt" sz="half" idx="10"/>
          </p:nvPr>
        </p:nvSpPr>
        <p:spPr/>
        <p:txBody>
          <a:bodyPr/>
          <a:lstStyle/>
          <a:p>
            <a:fld id="{DB5387D8-B694-F746-A6AF-4AC7251DFDCF}" type="datetimeFigureOut">
              <a:rPr lang="en-US" smtClean="0"/>
              <a:t>4/22/2026</a:t>
            </a:fld>
            <a:endParaRPr lang="en-US"/>
          </a:p>
        </p:txBody>
      </p:sp>
      <p:sp>
        <p:nvSpPr>
          <p:cNvPr id="3" name="Footer Placeholder 2">
            <a:extLst>
              <a:ext uri="{FF2B5EF4-FFF2-40B4-BE49-F238E27FC236}">
                <a16:creationId xmlns:a16="http://schemas.microsoft.com/office/drawing/2014/main" id="{C2D0F540-157F-23F3-B1C4-14D6C3D000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6493B8-2E49-C469-385C-EEFF0D3CD45B}"/>
              </a:ext>
            </a:extLst>
          </p:cNvPr>
          <p:cNvSpPr>
            <a:spLocks noGrp="1"/>
          </p:cNvSpPr>
          <p:nvPr>
            <p:ph type="sldNum" sz="quarter" idx="12"/>
          </p:nvPr>
        </p:nvSpPr>
        <p:spPr/>
        <p:txBody>
          <a:bodyPr/>
          <a:lstStyle/>
          <a:p>
            <a:fld id="{DFCFD586-15C4-8146-9E5E-C1BA617648F5}" type="slidenum">
              <a:rPr lang="en-US" smtClean="0"/>
              <a:t>‹#›</a:t>
            </a:fld>
            <a:endParaRPr lang="en-US"/>
          </a:p>
        </p:txBody>
      </p:sp>
    </p:spTree>
    <p:extLst>
      <p:ext uri="{BB962C8B-B14F-4D97-AF65-F5344CB8AC3E}">
        <p14:creationId xmlns:p14="http://schemas.microsoft.com/office/powerpoint/2010/main" val="235273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A3E4-EB8B-B816-AB5C-2698A174E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389F19-1AB9-7941-6360-2CD6492B02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C1C3CB-9356-9D13-9F9C-BCB1FD862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F56C34-30FB-92D1-644E-BFB80749BD2F}"/>
              </a:ext>
            </a:extLst>
          </p:cNvPr>
          <p:cNvSpPr>
            <a:spLocks noGrp="1"/>
          </p:cNvSpPr>
          <p:nvPr>
            <p:ph type="dt" sz="half" idx="10"/>
          </p:nvPr>
        </p:nvSpPr>
        <p:spPr/>
        <p:txBody>
          <a:bodyPr/>
          <a:lstStyle/>
          <a:p>
            <a:fld id="{DB5387D8-B694-F746-A6AF-4AC7251DFDCF}" type="datetimeFigureOut">
              <a:rPr lang="en-US" smtClean="0"/>
              <a:t>4/22/2026</a:t>
            </a:fld>
            <a:endParaRPr lang="en-US"/>
          </a:p>
        </p:txBody>
      </p:sp>
      <p:sp>
        <p:nvSpPr>
          <p:cNvPr id="6" name="Footer Placeholder 5">
            <a:extLst>
              <a:ext uri="{FF2B5EF4-FFF2-40B4-BE49-F238E27FC236}">
                <a16:creationId xmlns:a16="http://schemas.microsoft.com/office/drawing/2014/main" id="{FD86E841-8524-8A52-5B6B-A4BA76240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0270B-5E69-89D7-9900-5B918A47AAD6}"/>
              </a:ext>
            </a:extLst>
          </p:cNvPr>
          <p:cNvSpPr>
            <a:spLocks noGrp="1"/>
          </p:cNvSpPr>
          <p:nvPr>
            <p:ph type="sldNum" sz="quarter" idx="12"/>
          </p:nvPr>
        </p:nvSpPr>
        <p:spPr/>
        <p:txBody>
          <a:bodyPr/>
          <a:lstStyle/>
          <a:p>
            <a:fld id="{DFCFD586-15C4-8146-9E5E-C1BA617648F5}" type="slidenum">
              <a:rPr lang="en-US" smtClean="0"/>
              <a:t>‹#›</a:t>
            </a:fld>
            <a:endParaRPr lang="en-US"/>
          </a:p>
        </p:txBody>
      </p:sp>
    </p:spTree>
    <p:extLst>
      <p:ext uri="{BB962C8B-B14F-4D97-AF65-F5344CB8AC3E}">
        <p14:creationId xmlns:p14="http://schemas.microsoft.com/office/powerpoint/2010/main" val="1293589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529A-141B-256E-5C6D-413174DF0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A7CFB1-8700-4AA6-9DE8-35B260C359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2BFAD6-AA1F-30C3-627E-C03F25EEA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C21028-1AF8-E3EC-D447-7A586D34AF90}"/>
              </a:ext>
            </a:extLst>
          </p:cNvPr>
          <p:cNvSpPr>
            <a:spLocks noGrp="1"/>
          </p:cNvSpPr>
          <p:nvPr>
            <p:ph type="dt" sz="half" idx="10"/>
          </p:nvPr>
        </p:nvSpPr>
        <p:spPr/>
        <p:txBody>
          <a:bodyPr/>
          <a:lstStyle/>
          <a:p>
            <a:fld id="{DB5387D8-B694-F746-A6AF-4AC7251DFDCF}" type="datetimeFigureOut">
              <a:rPr lang="en-US" smtClean="0"/>
              <a:t>4/22/2026</a:t>
            </a:fld>
            <a:endParaRPr lang="en-US"/>
          </a:p>
        </p:txBody>
      </p:sp>
      <p:sp>
        <p:nvSpPr>
          <p:cNvPr id="6" name="Footer Placeholder 5">
            <a:extLst>
              <a:ext uri="{FF2B5EF4-FFF2-40B4-BE49-F238E27FC236}">
                <a16:creationId xmlns:a16="http://schemas.microsoft.com/office/drawing/2014/main" id="{106D6543-243D-4EDA-BF56-3EEC048D4B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F61A9-255E-EA5E-7A48-59F640CF9C6B}"/>
              </a:ext>
            </a:extLst>
          </p:cNvPr>
          <p:cNvSpPr>
            <a:spLocks noGrp="1"/>
          </p:cNvSpPr>
          <p:nvPr>
            <p:ph type="sldNum" sz="quarter" idx="12"/>
          </p:nvPr>
        </p:nvSpPr>
        <p:spPr/>
        <p:txBody>
          <a:bodyPr/>
          <a:lstStyle/>
          <a:p>
            <a:fld id="{DFCFD586-15C4-8146-9E5E-C1BA617648F5}" type="slidenum">
              <a:rPr lang="en-US" smtClean="0"/>
              <a:t>‹#›</a:t>
            </a:fld>
            <a:endParaRPr lang="en-US"/>
          </a:p>
        </p:txBody>
      </p:sp>
    </p:spTree>
    <p:extLst>
      <p:ext uri="{BB962C8B-B14F-4D97-AF65-F5344CB8AC3E}">
        <p14:creationId xmlns:p14="http://schemas.microsoft.com/office/powerpoint/2010/main" val="47778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7C62-666F-C19F-F70D-20E4FD3DDF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E6B475-7997-AC34-D88B-DBB4A743D5A6}"/>
              </a:ext>
            </a:extLst>
          </p:cNvPr>
          <p:cNvSpPr>
            <a:spLocks noGrp="1"/>
          </p:cNvSpPr>
          <p:nvPr>
            <p:ph type="body" orient="vert" idx="1"/>
          </p:nvPr>
        </p:nvSpPr>
        <p:spPr>
          <a:xfrm>
            <a:off x="838200" y="1825625"/>
            <a:ext cx="10515600" cy="4117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75A01-FB42-6945-C22B-72FD41C44BFC}"/>
              </a:ext>
            </a:extLst>
          </p:cNvPr>
          <p:cNvSpPr>
            <a:spLocks noGrp="1"/>
          </p:cNvSpPr>
          <p:nvPr>
            <p:ph type="dt" sz="half" idx="10"/>
          </p:nvPr>
        </p:nvSpPr>
        <p:spPr/>
        <p:txBody>
          <a:bodyPr/>
          <a:lstStyle/>
          <a:p>
            <a:fld id="{DB5387D8-B694-F746-A6AF-4AC7251DFDCF}" type="datetimeFigureOut">
              <a:rPr lang="en-US" smtClean="0"/>
              <a:t>4/22/2026</a:t>
            </a:fld>
            <a:endParaRPr lang="en-US"/>
          </a:p>
        </p:txBody>
      </p:sp>
      <p:sp>
        <p:nvSpPr>
          <p:cNvPr id="5" name="Footer Placeholder 4">
            <a:extLst>
              <a:ext uri="{FF2B5EF4-FFF2-40B4-BE49-F238E27FC236}">
                <a16:creationId xmlns:a16="http://schemas.microsoft.com/office/drawing/2014/main" id="{94EC45FC-259E-03A6-E3C8-C88E6B7EC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D33DE-CC10-1217-CAA7-E7AE6D1A45F0}"/>
              </a:ext>
            </a:extLst>
          </p:cNvPr>
          <p:cNvSpPr>
            <a:spLocks noGrp="1"/>
          </p:cNvSpPr>
          <p:nvPr>
            <p:ph type="sldNum" sz="quarter" idx="12"/>
          </p:nvPr>
        </p:nvSpPr>
        <p:spPr/>
        <p:txBody>
          <a:bodyPr/>
          <a:lstStyle/>
          <a:p>
            <a:fld id="{DFCFD586-15C4-8146-9E5E-C1BA617648F5}" type="slidenum">
              <a:rPr lang="en-US" smtClean="0"/>
              <a:t>‹#›</a:t>
            </a:fld>
            <a:endParaRPr lang="en-US"/>
          </a:p>
        </p:txBody>
      </p:sp>
    </p:spTree>
    <p:extLst>
      <p:ext uri="{BB962C8B-B14F-4D97-AF65-F5344CB8AC3E}">
        <p14:creationId xmlns:p14="http://schemas.microsoft.com/office/powerpoint/2010/main" val="2382277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6795C1-7E27-50AC-A1A6-EB5F55F00520}"/>
              </a:ext>
            </a:extLst>
          </p:cNvPr>
          <p:cNvSpPr>
            <a:spLocks noGrp="1"/>
          </p:cNvSpPr>
          <p:nvPr>
            <p:ph type="title" orient="vert"/>
          </p:nvPr>
        </p:nvSpPr>
        <p:spPr>
          <a:xfrm>
            <a:off x="8724900" y="365125"/>
            <a:ext cx="2628900" cy="548469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349FC0C-CBCC-9F4B-D9C6-AD895A52C100}"/>
              </a:ext>
            </a:extLst>
          </p:cNvPr>
          <p:cNvSpPr>
            <a:spLocks noGrp="1"/>
          </p:cNvSpPr>
          <p:nvPr>
            <p:ph type="body" orient="vert" idx="1"/>
          </p:nvPr>
        </p:nvSpPr>
        <p:spPr>
          <a:xfrm>
            <a:off x="838200" y="365125"/>
            <a:ext cx="7734300" cy="54846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1A4AF-BDBD-BA5B-20A6-1351C0410098}"/>
              </a:ext>
            </a:extLst>
          </p:cNvPr>
          <p:cNvSpPr>
            <a:spLocks noGrp="1"/>
          </p:cNvSpPr>
          <p:nvPr>
            <p:ph type="dt" sz="half" idx="10"/>
          </p:nvPr>
        </p:nvSpPr>
        <p:spPr/>
        <p:txBody>
          <a:bodyPr/>
          <a:lstStyle/>
          <a:p>
            <a:fld id="{DB5387D8-B694-F746-A6AF-4AC7251DFDCF}" type="datetimeFigureOut">
              <a:rPr lang="en-US" smtClean="0"/>
              <a:t>4/22/2026</a:t>
            </a:fld>
            <a:endParaRPr lang="en-US"/>
          </a:p>
        </p:txBody>
      </p:sp>
      <p:sp>
        <p:nvSpPr>
          <p:cNvPr id="5" name="Footer Placeholder 4">
            <a:extLst>
              <a:ext uri="{FF2B5EF4-FFF2-40B4-BE49-F238E27FC236}">
                <a16:creationId xmlns:a16="http://schemas.microsoft.com/office/drawing/2014/main" id="{4489AC5D-1480-3A48-E080-BFB71826D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4D26D-8530-6338-41F5-1BA96E6EC311}"/>
              </a:ext>
            </a:extLst>
          </p:cNvPr>
          <p:cNvSpPr>
            <a:spLocks noGrp="1"/>
          </p:cNvSpPr>
          <p:nvPr>
            <p:ph type="sldNum" sz="quarter" idx="12"/>
          </p:nvPr>
        </p:nvSpPr>
        <p:spPr/>
        <p:txBody>
          <a:bodyPr/>
          <a:lstStyle/>
          <a:p>
            <a:fld id="{DFCFD586-15C4-8146-9E5E-C1BA617648F5}" type="slidenum">
              <a:rPr lang="en-US" smtClean="0"/>
              <a:t>‹#›</a:t>
            </a:fld>
            <a:endParaRPr lang="en-US"/>
          </a:p>
        </p:txBody>
      </p:sp>
    </p:spTree>
    <p:extLst>
      <p:ext uri="{BB962C8B-B14F-4D97-AF65-F5344CB8AC3E}">
        <p14:creationId xmlns:p14="http://schemas.microsoft.com/office/powerpoint/2010/main" val="197726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ACED-FEE3-98A0-4270-FC47ADDA9986}"/>
              </a:ext>
            </a:extLst>
          </p:cNvPr>
          <p:cNvSpPr>
            <a:spLocks noGrp="1"/>
          </p:cNvSpPr>
          <p:nvPr>
            <p:ph type="ctrTitle"/>
          </p:nvPr>
        </p:nvSpPr>
        <p:spPr>
          <a:xfrm>
            <a:off x="801624" y="2342931"/>
            <a:ext cx="7772400" cy="1891554"/>
          </a:xfrm>
        </p:spPr>
        <p:txBody>
          <a:bodyPr anchor="ctr"/>
          <a:lstStyle>
            <a:lvl1pPr algn="ctr">
              <a:defRPr sz="3600">
                <a:solidFill>
                  <a:srgbClr val="500000"/>
                </a:solidFill>
              </a:defRPr>
            </a:lvl1pPr>
          </a:lstStyle>
          <a:p>
            <a:r>
              <a:rPr lang="en-US" dirty="0"/>
              <a:t>Click to edit Master title style</a:t>
            </a:r>
          </a:p>
        </p:txBody>
      </p:sp>
      <p:sp>
        <p:nvSpPr>
          <p:cNvPr id="3" name="Subtitle 2">
            <a:extLst>
              <a:ext uri="{FF2B5EF4-FFF2-40B4-BE49-F238E27FC236}">
                <a16:creationId xmlns:a16="http://schemas.microsoft.com/office/drawing/2014/main" id="{B54F415E-D582-BAE4-7391-EEBC2A93206B}"/>
              </a:ext>
            </a:extLst>
          </p:cNvPr>
          <p:cNvSpPr>
            <a:spLocks noGrp="1"/>
          </p:cNvSpPr>
          <p:nvPr>
            <p:ph type="subTitle" idx="1"/>
          </p:nvPr>
        </p:nvSpPr>
        <p:spPr>
          <a:xfrm>
            <a:off x="801624" y="4233769"/>
            <a:ext cx="7772400" cy="365125"/>
          </a:xfrm>
        </p:spPr>
        <p:txBody>
          <a:bodyPr anchor="ctr">
            <a:normAutofit/>
          </a:bodyPr>
          <a:lstStyle>
            <a:lvl1pPr marL="0" indent="0" algn="ctr">
              <a:buNone/>
              <a:defRPr sz="1800" b="0" spc="0">
                <a:solidFill>
                  <a:srgbClr val="5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230D46-E09D-F362-9368-8145D15E743A}"/>
              </a:ext>
            </a:extLst>
          </p:cNvPr>
          <p:cNvSpPr>
            <a:spLocks noGrp="1"/>
          </p:cNvSpPr>
          <p:nvPr>
            <p:ph type="dt" sz="half" idx="10"/>
          </p:nvPr>
        </p:nvSpPr>
        <p:spPr/>
        <p:txBody>
          <a:bodyPr/>
          <a:lstStyle/>
          <a:p>
            <a:fld id="{DB5387D8-B694-F746-A6AF-4AC7251DFDCF}" type="datetimeFigureOut">
              <a:rPr lang="en-US" smtClean="0"/>
              <a:t>4/22/2026</a:t>
            </a:fld>
            <a:endParaRPr lang="en-US"/>
          </a:p>
        </p:txBody>
      </p:sp>
      <p:sp>
        <p:nvSpPr>
          <p:cNvPr id="5" name="Footer Placeholder 4">
            <a:extLst>
              <a:ext uri="{FF2B5EF4-FFF2-40B4-BE49-F238E27FC236}">
                <a16:creationId xmlns:a16="http://schemas.microsoft.com/office/drawing/2014/main" id="{9DAF3608-8C81-38EE-102A-F12F7D6B6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A99CC-298A-EAB6-27A7-5B7AE2D8B125}"/>
              </a:ext>
            </a:extLst>
          </p:cNvPr>
          <p:cNvSpPr>
            <a:spLocks noGrp="1"/>
          </p:cNvSpPr>
          <p:nvPr>
            <p:ph type="sldNum" sz="quarter" idx="12"/>
          </p:nvPr>
        </p:nvSpPr>
        <p:spPr/>
        <p:txBody>
          <a:bodyPr/>
          <a:lstStyle/>
          <a:p>
            <a:fld id="{DFCFD586-15C4-8146-9E5E-C1BA617648F5}" type="slidenum">
              <a:rPr lang="en-US" smtClean="0"/>
              <a:t>‹#›</a:t>
            </a:fld>
            <a:endParaRPr lang="en-US"/>
          </a:p>
        </p:txBody>
      </p:sp>
      <p:sp>
        <p:nvSpPr>
          <p:cNvPr id="12" name="Picture Placeholder 11">
            <a:extLst>
              <a:ext uri="{FF2B5EF4-FFF2-40B4-BE49-F238E27FC236}">
                <a16:creationId xmlns:a16="http://schemas.microsoft.com/office/drawing/2014/main" id="{1A9CEE0A-D73D-7299-F906-3650CB02A75D}"/>
              </a:ext>
            </a:extLst>
          </p:cNvPr>
          <p:cNvSpPr>
            <a:spLocks noGrp="1"/>
          </p:cNvSpPr>
          <p:nvPr>
            <p:ph type="pic" sz="quarter" idx="13"/>
          </p:nvPr>
        </p:nvSpPr>
        <p:spPr>
          <a:xfrm>
            <a:off x="8677275" y="2341563"/>
            <a:ext cx="3200400" cy="2257425"/>
          </a:xfrm>
          <a:solidFill>
            <a:srgbClr val="D1D1D1"/>
          </a:solidFill>
        </p:spPr>
        <p:txBody>
          <a:bodyPr anchor="t">
            <a:normAutofit/>
          </a:bodyPr>
          <a:lstStyle>
            <a:lvl1pPr marL="0" indent="0" algn="ctr">
              <a:buNone/>
              <a:defRPr sz="1800" i="1" u="sng"/>
            </a:lvl1pPr>
          </a:lstStyle>
          <a:p>
            <a:endParaRPr lang="en-US" dirty="0"/>
          </a:p>
        </p:txBody>
      </p:sp>
      <p:pic>
        <p:nvPicPr>
          <p:cNvPr id="8" name="Picture 7" descr="A black and white sign with white text&#10;&#10;Description automatically generated">
            <a:extLst>
              <a:ext uri="{FF2B5EF4-FFF2-40B4-BE49-F238E27FC236}">
                <a16:creationId xmlns:a16="http://schemas.microsoft.com/office/drawing/2014/main" id="{7D9A61B1-56EA-B11C-0823-B7868A5E5794}"/>
              </a:ext>
            </a:extLst>
          </p:cNvPr>
          <p:cNvPicPr>
            <a:picLocks noChangeAspect="1"/>
          </p:cNvPicPr>
          <p:nvPr userDrawn="1"/>
        </p:nvPicPr>
        <p:blipFill>
          <a:blip r:embed="rId3"/>
          <a:stretch>
            <a:fillRect/>
          </a:stretch>
        </p:blipFill>
        <p:spPr>
          <a:xfrm>
            <a:off x="587618" y="632769"/>
            <a:ext cx="2926782" cy="550492"/>
          </a:xfrm>
          <a:prstGeom prst="rect">
            <a:avLst/>
          </a:prstGeom>
        </p:spPr>
      </p:pic>
    </p:spTree>
    <p:extLst>
      <p:ext uri="{BB962C8B-B14F-4D97-AF65-F5344CB8AC3E}">
        <p14:creationId xmlns:p14="http://schemas.microsoft.com/office/powerpoint/2010/main" val="197045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ACED-FEE3-98A0-4270-FC47ADDA9986}"/>
              </a:ext>
            </a:extLst>
          </p:cNvPr>
          <p:cNvSpPr>
            <a:spLocks noGrp="1"/>
          </p:cNvSpPr>
          <p:nvPr>
            <p:ph type="ctrTitle"/>
          </p:nvPr>
        </p:nvSpPr>
        <p:spPr>
          <a:xfrm>
            <a:off x="685800" y="2222708"/>
            <a:ext cx="10820400" cy="1891554"/>
          </a:xfrm>
        </p:spPr>
        <p:txBody>
          <a:bodyPr anchor="ctr"/>
          <a:lstStyle>
            <a:lvl1pPr algn="ctr">
              <a:defRPr sz="3600">
                <a:solidFill>
                  <a:srgbClr val="500000"/>
                </a:solidFill>
              </a:defRPr>
            </a:lvl1pPr>
          </a:lstStyle>
          <a:p>
            <a:r>
              <a:rPr lang="en-US" dirty="0"/>
              <a:t>Click to edit Master title style</a:t>
            </a:r>
          </a:p>
        </p:txBody>
      </p:sp>
      <p:sp>
        <p:nvSpPr>
          <p:cNvPr id="3" name="Subtitle 2">
            <a:extLst>
              <a:ext uri="{FF2B5EF4-FFF2-40B4-BE49-F238E27FC236}">
                <a16:creationId xmlns:a16="http://schemas.microsoft.com/office/drawing/2014/main" id="{B54F415E-D582-BAE4-7391-EEBC2A93206B}"/>
              </a:ext>
            </a:extLst>
          </p:cNvPr>
          <p:cNvSpPr>
            <a:spLocks noGrp="1"/>
          </p:cNvSpPr>
          <p:nvPr>
            <p:ph type="subTitle" idx="1"/>
          </p:nvPr>
        </p:nvSpPr>
        <p:spPr>
          <a:xfrm>
            <a:off x="685800" y="4216735"/>
            <a:ext cx="10820400" cy="365125"/>
          </a:xfrm>
        </p:spPr>
        <p:txBody>
          <a:bodyPr anchor="ctr">
            <a:normAutofit/>
          </a:bodyPr>
          <a:lstStyle>
            <a:lvl1pPr marL="0" indent="0" algn="ctr">
              <a:buNone/>
              <a:defRPr sz="1800" b="0" spc="0">
                <a:solidFill>
                  <a:srgbClr val="5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230D46-E09D-F362-9368-8145D15E743A}"/>
              </a:ext>
            </a:extLst>
          </p:cNvPr>
          <p:cNvSpPr>
            <a:spLocks noGrp="1"/>
          </p:cNvSpPr>
          <p:nvPr>
            <p:ph type="dt" sz="half" idx="10"/>
          </p:nvPr>
        </p:nvSpPr>
        <p:spPr/>
        <p:txBody>
          <a:bodyPr/>
          <a:lstStyle/>
          <a:p>
            <a:fld id="{DB5387D8-B694-F746-A6AF-4AC7251DFDCF}" type="datetimeFigureOut">
              <a:rPr lang="en-US" smtClean="0"/>
              <a:t>4/22/2026</a:t>
            </a:fld>
            <a:endParaRPr lang="en-US"/>
          </a:p>
        </p:txBody>
      </p:sp>
      <p:sp>
        <p:nvSpPr>
          <p:cNvPr id="5" name="Footer Placeholder 4">
            <a:extLst>
              <a:ext uri="{FF2B5EF4-FFF2-40B4-BE49-F238E27FC236}">
                <a16:creationId xmlns:a16="http://schemas.microsoft.com/office/drawing/2014/main" id="{9DAF3608-8C81-38EE-102A-F12F7D6B6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A99CC-298A-EAB6-27A7-5B7AE2D8B125}"/>
              </a:ext>
            </a:extLst>
          </p:cNvPr>
          <p:cNvSpPr>
            <a:spLocks noGrp="1"/>
          </p:cNvSpPr>
          <p:nvPr>
            <p:ph type="sldNum" sz="quarter" idx="12"/>
          </p:nvPr>
        </p:nvSpPr>
        <p:spPr/>
        <p:txBody>
          <a:bodyPr/>
          <a:lstStyle/>
          <a:p>
            <a:fld id="{DFCFD586-15C4-8146-9E5E-C1BA617648F5}" type="slidenum">
              <a:rPr lang="en-US" smtClean="0"/>
              <a:t>‹#›</a:t>
            </a:fld>
            <a:endParaRPr lang="en-US"/>
          </a:p>
        </p:txBody>
      </p:sp>
      <p:pic>
        <p:nvPicPr>
          <p:cNvPr id="13" name="Picture 12" descr="A black background with white text&#10;&#10;Description automatically generated">
            <a:extLst>
              <a:ext uri="{FF2B5EF4-FFF2-40B4-BE49-F238E27FC236}">
                <a16:creationId xmlns:a16="http://schemas.microsoft.com/office/drawing/2014/main" id="{781CC93E-8373-6AEA-5F14-9489F9D0E789}"/>
              </a:ext>
            </a:extLst>
          </p:cNvPr>
          <p:cNvPicPr>
            <a:picLocks noChangeAspect="1"/>
          </p:cNvPicPr>
          <p:nvPr userDrawn="1"/>
        </p:nvPicPr>
        <p:blipFill>
          <a:blip r:embed="rId3"/>
          <a:stretch>
            <a:fillRect/>
          </a:stretch>
        </p:blipFill>
        <p:spPr>
          <a:xfrm>
            <a:off x="531446" y="632769"/>
            <a:ext cx="2520673" cy="550492"/>
          </a:xfrm>
          <a:prstGeom prst="rect">
            <a:avLst/>
          </a:prstGeom>
        </p:spPr>
      </p:pic>
    </p:spTree>
    <p:extLst>
      <p:ext uri="{BB962C8B-B14F-4D97-AF65-F5344CB8AC3E}">
        <p14:creationId xmlns:p14="http://schemas.microsoft.com/office/powerpoint/2010/main" val="63181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0BF1-B07E-41A3-A725-D785C952B2FA}"/>
              </a:ext>
            </a:extLst>
          </p:cNvPr>
          <p:cNvSpPr>
            <a:spLocks noGrp="1"/>
          </p:cNvSpPr>
          <p:nvPr>
            <p:ph type="title" hasCustomPrompt="1"/>
          </p:nvPr>
        </p:nvSpPr>
        <p:spPr>
          <a:xfrm>
            <a:off x="838200" y="2002631"/>
            <a:ext cx="10515600" cy="2852737"/>
          </a:xfrm>
        </p:spPr>
        <p:txBody>
          <a:bodyPr anchor="ctr"/>
          <a:lstStyle>
            <a:lvl1pPr algn="ctr">
              <a:defRPr sz="3600">
                <a:solidFill>
                  <a:schemeClr val="bg1"/>
                </a:solidFill>
              </a:defRPr>
            </a:lvl1pPr>
          </a:lstStyle>
          <a:p>
            <a:r>
              <a:rPr lang="en-US" dirty="0"/>
              <a:t>Section Break</a:t>
            </a:r>
          </a:p>
        </p:txBody>
      </p:sp>
      <p:sp>
        <p:nvSpPr>
          <p:cNvPr id="4" name="Date Placeholder 3">
            <a:extLst>
              <a:ext uri="{FF2B5EF4-FFF2-40B4-BE49-F238E27FC236}">
                <a16:creationId xmlns:a16="http://schemas.microsoft.com/office/drawing/2014/main" id="{002E02D9-8FE8-28DA-6F6F-367082A4A931}"/>
              </a:ext>
            </a:extLst>
          </p:cNvPr>
          <p:cNvSpPr>
            <a:spLocks noGrp="1"/>
          </p:cNvSpPr>
          <p:nvPr>
            <p:ph type="dt" sz="half" idx="10"/>
          </p:nvPr>
        </p:nvSpPr>
        <p:spPr/>
        <p:txBody>
          <a:bodyPr/>
          <a:lstStyle/>
          <a:p>
            <a:fld id="{DB5387D8-B694-F746-A6AF-4AC7251DFDCF}" type="datetimeFigureOut">
              <a:rPr lang="en-US" smtClean="0"/>
              <a:t>4/22/2026</a:t>
            </a:fld>
            <a:endParaRPr lang="en-US"/>
          </a:p>
        </p:txBody>
      </p:sp>
      <p:sp>
        <p:nvSpPr>
          <p:cNvPr id="5" name="Footer Placeholder 4">
            <a:extLst>
              <a:ext uri="{FF2B5EF4-FFF2-40B4-BE49-F238E27FC236}">
                <a16:creationId xmlns:a16="http://schemas.microsoft.com/office/drawing/2014/main" id="{FBCD7383-7613-4754-7C8A-62D7FA885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5E3CC-E445-95F6-27DD-F0F9815B54D2}"/>
              </a:ext>
            </a:extLst>
          </p:cNvPr>
          <p:cNvSpPr>
            <a:spLocks noGrp="1"/>
          </p:cNvSpPr>
          <p:nvPr>
            <p:ph type="sldNum" sz="quarter" idx="12"/>
          </p:nvPr>
        </p:nvSpPr>
        <p:spPr/>
        <p:txBody>
          <a:bodyPr/>
          <a:lstStyle/>
          <a:p>
            <a:fld id="{DFCFD586-15C4-8146-9E5E-C1BA617648F5}" type="slidenum">
              <a:rPr lang="en-US" smtClean="0"/>
              <a:t>‹#›</a:t>
            </a:fld>
            <a:endParaRPr lang="en-US"/>
          </a:p>
        </p:txBody>
      </p:sp>
    </p:spTree>
    <p:extLst>
      <p:ext uri="{BB962C8B-B14F-4D97-AF65-F5344CB8AC3E}">
        <p14:creationId xmlns:p14="http://schemas.microsoft.com/office/powerpoint/2010/main" val="254831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ED823-45EB-D982-B1A1-1220343C45DD}"/>
              </a:ext>
            </a:extLst>
          </p:cNvPr>
          <p:cNvSpPr>
            <a:spLocks noGrp="1"/>
          </p:cNvSpPr>
          <p:nvPr>
            <p:ph type="dt" sz="half" idx="10"/>
          </p:nvPr>
        </p:nvSpPr>
        <p:spPr/>
        <p:txBody>
          <a:bodyPr/>
          <a:lstStyle/>
          <a:p>
            <a:fld id="{DB5387D8-B694-F746-A6AF-4AC7251DFDCF}" type="datetimeFigureOut">
              <a:rPr lang="en-US" smtClean="0"/>
              <a:t>4/22/2026</a:t>
            </a:fld>
            <a:endParaRPr lang="en-US"/>
          </a:p>
        </p:txBody>
      </p:sp>
      <p:sp>
        <p:nvSpPr>
          <p:cNvPr id="3" name="Footer Placeholder 2">
            <a:extLst>
              <a:ext uri="{FF2B5EF4-FFF2-40B4-BE49-F238E27FC236}">
                <a16:creationId xmlns:a16="http://schemas.microsoft.com/office/drawing/2014/main" id="{C2D0F540-157F-23F3-B1C4-14D6C3D000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6493B8-2E49-C469-385C-EEFF0D3CD45B}"/>
              </a:ext>
            </a:extLst>
          </p:cNvPr>
          <p:cNvSpPr>
            <a:spLocks noGrp="1"/>
          </p:cNvSpPr>
          <p:nvPr>
            <p:ph type="sldNum" sz="quarter" idx="12"/>
          </p:nvPr>
        </p:nvSpPr>
        <p:spPr/>
        <p:txBody>
          <a:bodyPr/>
          <a:lstStyle/>
          <a:p>
            <a:fld id="{DFCFD586-15C4-8146-9E5E-C1BA617648F5}" type="slidenum">
              <a:rPr lang="en-US" smtClean="0"/>
              <a:t>‹#›</a:t>
            </a:fld>
            <a:endParaRPr lang="en-US"/>
          </a:p>
        </p:txBody>
      </p:sp>
    </p:spTree>
    <p:extLst>
      <p:ext uri="{BB962C8B-B14F-4D97-AF65-F5344CB8AC3E}">
        <p14:creationId xmlns:p14="http://schemas.microsoft.com/office/powerpoint/2010/main" val="288657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60EC-766F-2C20-CD04-762EE8BF3B87}"/>
              </a:ext>
            </a:extLst>
          </p:cNvPr>
          <p:cNvSpPr>
            <a:spLocks noGrp="1"/>
          </p:cNvSpPr>
          <p:nvPr>
            <p:ph type="title"/>
          </p:nvPr>
        </p:nvSpPr>
        <p:spPr/>
        <p:txBody>
          <a:bodyPr/>
          <a:lstStyle>
            <a:lvl1pPr>
              <a:defRPr>
                <a:solidFill>
                  <a:srgbClr val="20202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A46D518-6630-68A6-CD52-8A1B0DA2D9BE}"/>
              </a:ext>
            </a:extLst>
          </p:cNvPr>
          <p:cNvSpPr>
            <a:spLocks noGrp="1"/>
          </p:cNvSpPr>
          <p:nvPr>
            <p:ph idx="1"/>
          </p:nvPr>
        </p:nvSpPr>
        <p:spPr>
          <a:xfrm>
            <a:off x="838200" y="1825625"/>
            <a:ext cx="10515600" cy="4117975"/>
          </a:xfrm>
        </p:spPr>
        <p:txBody>
          <a:bodyPr/>
          <a:lstStyle>
            <a:lvl1pPr>
              <a:defRPr>
                <a:solidFill>
                  <a:srgbClr val="202020"/>
                </a:solidFill>
              </a:defRPr>
            </a:lvl1pPr>
            <a:lvl2pPr>
              <a:defRPr>
                <a:solidFill>
                  <a:srgbClr val="202020"/>
                </a:solidFill>
              </a:defRPr>
            </a:lvl2pPr>
            <a:lvl3pPr>
              <a:defRPr>
                <a:solidFill>
                  <a:srgbClr val="202020"/>
                </a:solidFill>
              </a:defRPr>
            </a:lvl3pPr>
            <a:lvl4pPr>
              <a:defRPr>
                <a:solidFill>
                  <a:srgbClr val="202020"/>
                </a:solidFill>
              </a:defRPr>
            </a:lvl4pPr>
            <a:lvl5pPr>
              <a:defRPr>
                <a:solidFill>
                  <a:srgbClr val="20202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AF349-F6EF-6140-2B16-46662F29D90E}"/>
              </a:ext>
            </a:extLst>
          </p:cNvPr>
          <p:cNvSpPr>
            <a:spLocks noGrp="1"/>
          </p:cNvSpPr>
          <p:nvPr>
            <p:ph type="dt" sz="half" idx="10"/>
          </p:nvPr>
        </p:nvSpPr>
        <p:spPr/>
        <p:txBody>
          <a:bodyPr/>
          <a:lstStyle/>
          <a:p>
            <a:fld id="{DB5387D8-B694-F746-A6AF-4AC7251DFDCF}" type="datetimeFigureOut">
              <a:rPr lang="en-US" smtClean="0"/>
              <a:t>4/22/2026</a:t>
            </a:fld>
            <a:endParaRPr lang="en-US"/>
          </a:p>
        </p:txBody>
      </p:sp>
      <p:sp>
        <p:nvSpPr>
          <p:cNvPr id="5" name="Footer Placeholder 4">
            <a:extLst>
              <a:ext uri="{FF2B5EF4-FFF2-40B4-BE49-F238E27FC236}">
                <a16:creationId xmlns:a16="http://schemas.microsoft.com/office/drawing/2014/main" id="{B064FDFC-0BEB-9FC6-6797-60BC8A06B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879E9-CF68-8FCD-98A2-94CF3975BB12}"/>
              </a:ext>
            </a:extLst>
          </p:cNvPr>
          <p:cNvSpPr>
            <a:spLocks noGrp="1"/>
          </p:cNvSpPr>
          <p:nvPr>
            <p:ph type="sldNum" sz="quarter" idx="12"/>
          </p:nvPr>
        </p:nvSpPr>
        <p:spPr/>
        <p:txBody>
          <a:bodyPr/>
          <a:lstStyle/>
          <a:p>
            <a:fld id="{DFCFD586-15C4-8146-9E5E-C1BA617648F5}" type="slidenum">
              <a:rPr lang="en-US" smtClean="0"/>
              <a:t>‹#›</a:t>
            </a:fld>
            <a:endParaRPr lang="en-US"/>
          </a:p>
        </p:txBody>
      </p:sp>
    </p:spTree>
    <p:extLst>
      <p:ext uri="{BB962C8B-B14F-4D97-AF65-F5344CB8AC3E}">
        <p14:creationId xmlns:p14="http://schemas.microsoft.com/office/powerpoint/2010/main" val="243478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B362-F83F-24B3-96D9-6B6AEE7C2A2F}"/>
              </a:ext>
            </a:extLst>
          </p:cNvPr>
          <p:cNvSpPr>
            <a:spLocks noGrp="1"/>
          </p:cNvSpPr>
          <p:nvPr>
            <p:ph type="title"/>
          </p:nvPr>
        </p:nvSpPr>
        <p:spPr/>
        <p:txBody>
          <a:bodyPr/>
          <a:lstStyle>
            <a:lvl1pPr>
              <a:defRPr>
                <a:solidFill>
                  <a:srgbClr val="20202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D0E031-3D25-2875-376E-283BC1447DC5}"/>
              </a:ext>
            </a:extLst>
          </p:cNvPr>
          <p:cNvSpPr>
            <a:spLocks noGrp="1"/>
          </p:cNvSpPr>
          <p:nvPr>
            <p:ph sz="half" idx="1"/>
          </p:nvPr>
        </p:nvSpPr>
        <p:spPr>
          <a:xfrm>
            <a:off x="838200" y="1825625"/>
            <a:ext cx="5181600" cy="4117975"/>
          </a:xfrm>
        </p:spPr>
        <p:txBody>
          <a:bodyPr/>
          <a:lstStyle>
            <a:lvl1pPr>
              <a:defRPr>
                <a:solidFill>
                  <a:srgbClr val="202020"/>
                </a:solidFill>
              </a:defRPr>
            </a:lvl1pPr>
            <a:lvl2pPr>
              <a:defRPr>
                <a:solidFill>
                  <a:srgbClr val="202020"/>
                </a:solidFill>
              </a:defRPr>
            </a:lvl2pPr>
            <a:lvl3pPr>
              <a:defRPr>
                <a:solidFill>
                  <a:srgbClr val="202020"/>
                </a:solidFill>
              </a:defRPr>
            </a:lvl3pPr>
            <a:lvl4pPr>
              <a:defRPr>
                <a:solidFill>
                  <a:srgbClr val="202020"/>
                </a:solidFill>
              </a:defRPr>
            </a:lvl4pPr>
            <a:lvl5pPr>
              <a:defRPr>
                <a:solidFill>
                  <a:srgbClr val="20202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A63FD64-9757-EE58-BA52-CB4AE0F9A67A}"/>
              </a:ext>
            </a:extLst>
          </p:cNvPr>
          <p:cNvSpPr>
            <a:spLocks noGrp="1"/>
          </p:cNvSpPr>
          <p:nvPr>
            <p:ph sz="half" idx="2"/>
          </p:nvPr>
        </p:nvSpPr>
        <p:spPr>
          <a:xfrm>
            <a:off x="6172200" y="1825625"/>
            <a:ext cx="5181600" cy="4117975"/>
          </a:xfrm>
        </p:spPr>
        <p:txBody>
          <a:bodyPr/>
          <a:lstStyle>
            <a:lvl1pPr>
              <a:defRPr>
                <a:solidFill>
                  <a:srgbClr val="202020"/>
                </a:solidFill>
              </a:defRPr>
            </a:lvl1pPr>
            <a:lvl2pPr>
              <a:defRPr>
                <a:solidFill>
                  <a:srgbClr val="202020"/>
                </a:solidFill>
              </a:defRPr>
            </a:lvl2pPr>
            <a:lvl3pPr>
              <a:defRPr>
                <a:solidFill>
                  <a:srgbClr val="202020"/>
                </a:solidFill>
              </a:defRPr>
            </a:lvl3pPr>
            <a:lvl4pPr>
              <a:defRPr>
                <a:solidFill>
                  <a:srgbClr val="202020"/>
                </a:solidFill>
              </a:defRPr>
            </a:lvl4pPr>
            <a:lvl5pPr>
              <a:defRPr>
                <a:solidFill>
                  <a:srgbClr val="20202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6DA5A0-F5E7-FA4E-F3B2-1978E2F506B3}"/>
              </a:ext>
            </a:extLst>
          </p:cNvPr>
          <p:cNvSpPr>
            <a:spLocks noGrp="1"/>
          </p:cNvSpPr>
          <p:nvPr>
            <p:ph type="dt" sz="half" idx="10"/>
          </p:nvPr>
        </p:nvSpPr>
        <p:spPr/>
        <p:txBody>
          <a:bodyPr/>
          <a:lstStyle/>
          <a:p>
            <a:fld id="{DB5387D8-B694-F746-A6AF-4AC7251DFDCF}" type="datetimeFigureOut">
              <a:rPr lang="en-US" smtClean="0"/>
              <a:t>4/22/2026</a:t>
            </a:fld>
            <a:endParaRPr lang="en-US"/>
          </a:p>
        </p:txBody>
      </p:sp>
      <p:sp>
        <p:nvSpPr>
          <p:cNvPr id="6" name="Footer Placeholder 5">
            <a:extLst>
              <a:ext uri="{FF2B5EF4-FFF2-40B4-BE49-F238E27FC236}">
                <a16:creationId xmlns:a16="http://schemas.microsoft.com/office/drawing/2014/main" id="{BC778B8E-24F1-4C2C-5693-09272A41F9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65B2E7-27EA-240A-23E9-40A39E303D83}"/>
              </a:ext>
            </a:extLst>
          </p:cNvPr>
          <p:cNvSpPr>
            <a:spLocks noGrp="1"/>
          </p:cNvSpPr>
          <p:nvPr>
            <p:ph type="sldNum" sz="quarter" idx="12"/>
          </p:nvPr>
        </p:nvSpPr>
        <p:spPr/>
        <p:txBody>
          <a:bodyPr/>
          <a:lstStyle/>
          <a:p>
            <a:fld id="{DFCFD586-15C4-8146-9E5E-C1BA617648F5}" type="slidenum">
              <a:rPr lang="en-US" smtClean="0"/>
              <a:t>‹#›</a:t>
            </a:fld>
            <a:endParaRPr lang="en-US"/>
          </a:p>
        </p:txBody>
      </p:sp>
    </p:spTree>
    <p:extLst>
      <p:ext uri="{BB962C8B-B14F-4D97-AF65-F5344CB8AC3E}">
        <p14:creationId xmlns:p14="http://schemas.microsoft.com/office/powerpoint/2010/main" val="371614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188B-A810-88AC-D42F-E10D781CE1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C5D72A-81AB-080A-E3E7-033112DF7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EA1C88-981C-78F9-600A-2DC071094634}"/>
              </a:ext>
            </a:extLst>
          </p:cNvPr>
          <p:cNvSpPr>
            <a:spLocks noGrp="1"/>
          </p:cNvSpPr>
          <p:nvPr>
            <p:ph sz="half" idx="2"/>
          </p:nvPr>
        </p:nvSpPr>
        <p:spPr>
          <a:xfrm>
            <a:off x="839788" y="2505075"/>
            <a:ext cx="5157787" cy="34268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2E11A4-BAC2-9578-D656-71F437DE3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D008CE-761D-8896-2D29-1BEC71B3C3EF}"/>
              </a:ext>
            </a:extLst>
          </p:cNvPr>
          <p:cNvSpPr>
            <a:spLocks noGrp="1"/>
          </p:cNvSpPr>
          <p:nvPr>
            <p:ph sz="quarter" idx="4"/>
          </p:nvPr>
        </p:nvSpPr>
        <p:spPr>
          <a:xfrm>
            <a:off x="6172200" y="2505075"/>
            <a:ext cx="5183188" cy="34268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E4905C-5EEF-9BD1-C180-FF326381B495}"/>
              </a:ext>
            </a:extLst>
          </p:cNvPr>
          <p:cNvSpPr>
            <a:spLocks noGrp="1"/>
          </p:cNvSpPr>
          <p:nvPr>
            <p:ph type="dt" sz="half" idx="10"/>
          </p:nvPr>
        </p:nvSpPr>
        <p:spPr/>
        <p:txBody>
          <a:bodyPr/>
          <a:lstStyle/>
          <a:p>
            <a:fld id="{DB5387D8-B694-F746-A6AF-4AC7251DFDCF}" type="datetimeFigureOut">
              <a:rPr lang="en-US" smtClean="0"/>
              <a:t>4/22/2026</a:t>
            </a:fld>
            <a:endParaRPr lang="en-US"/>
          </a:p>
        </p:txBody>
      </p:sp>
      <p:sp>
        <p:nvSpPr>
          <p:cNvPr id="8" name="Footer Placeholder 7">
            <a:extLst>
              <a:ext uri="{FF2B5EF4-FFF2-40B4-BE49-F238E27FC236}">
                <a16:creationId xmlns:a16="http://schemas.microsoft.com/office/drawing/2014/main" id="{2B27AC95-DC6F-ACD9-9E7E-826E5903E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B6E5B-9B52-C936-2638-D91428F900C3}"/>
              </a:ext>
            </a:extLst>
          </p:cNvPr>
          <p:cNvSpPr>
            <a:spLocks noGrp="1"/>
          </p:cNvSpPr>
          <p:nvPr>
            <p:ph type="sldNum" sz="quarter" idx="12"/>
          </p:nvPr>
        </p:nvSpPr>
        <p:spPr/>
        <p:txBody>
          <a:bodyPr/>
          <a:lstStyle/>
          <a:p>
            <a:fld id="{DFCFD586-15C4-8146-9E5E-C1BA617648F5}" type="slidenum">
              <a:rPr lang="en-US" smtClean="0"/>
              <a:t>‹#›</a:t>
            </a:fld>
            <a:endParaRPr lang="en-US"/>
          </a:p>
        </p:txBody>
      </p:sp>
    </p:spTree>
    <p:extLst>
      <p:ext uri="{BB962C8B-B14F-4D97-AF65-F5344CB8AC3E}">
        <p14:creationId xmlns:p14="http://schemas.microsoft.com/office/powerpoint/2010/main" val="132185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F47D4-0930-8CB5-F1B3-CEADD36339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346058-6A90-DD53-BE49-65A746A518B6}"/>
              </a:ext>
            </a:extLst>
          </p:cNvPr>
          <p:cNvSpPr>
            <a:spLocks noGrp="1"/>
          </p:cNvSpPr>
          <p:nvPr>
            <p:ph type="dt" sz="half" idx="10"/>
          </p:nvPr>
        </p:nvSpPr>
        <p:spPr/>
        <p:txBody>
          <a:bodyPr/>
          <a:lstStyle/>
          <a:p>
            <a:fld id="{DB5387D8-B694-F746-A6AF-4AC7251DFDCF}" type="datetimeFigureOut">
              <a:rPr lang="en-US" smtClean="0"/>
              <a:t>4/22/2026</a:t>
            </a:fld>
            <a:endParaRPr lang="en-US"/>
          </a:p>
        </p:txBody>
      </p:sp>
      <p:sp>
        <p:nvSpPr>
          <p:cNvPr id="4" name="Footer Placeholder 3">
            <a:extLst>
              <a:ext uri="{FF2B5EF4-FFF2-40B4-BE49-F238E27FC236}">
                <a16:creationId xmlns:a16="http://schemas.microsoft.com/office/drawing/2014/main" id="{EE3125A3-2A4B-4827-FD44-C86189F64C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950843-AEC2-2CDE-D6B4-EF74A9021F2C}"/>
              </a:ext>
            </a:extLst>
          </p:cNvPr>
          <p:cNvSpPr>
            <a:spLocks noGrp="1"/>
          </p:cNvSpPr>
          <p:nvPr>
            <p:ph type="sldNum" sz="quarter" idx="12"/>
          </p:nvPr>
        </p:nvSpPr>
        <p:spPr/>
        <p:txBody>
          <a:bodyPr/>
          <a:lstStyle/>
          <a:p>
            <a:fld id="{DFCFD586-15C4-8146-9E5E-C1BA617648F5}" type="slidenum">
              <a:rPr lang="en-US" smtClean="0"/>
              <a:t>‹#›</a:t>
            </a:fld>
            <a:endParaRPr lang="en-US"/>
          </a:p>
        </p:txBody>
      </p:sp>
    </p:spTree>
    <p:extLst>
      <p:ext uri="{BB962C8B-B14F-4D97-AF65-F5344CB8AC3E}">
        <p14:creationId xmlns:p14="http://schemas.microsoft.com/office/powerpoint/2010/main" val="268283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5EDC5-C1C7-E251-73CB-85057C38E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5B66A0D-079B-5842-0E24-BC068FDCC9D5}"/>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F63D810-994B-5FF3-6AE1-0044E3DC8B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387D8-B694-F746-A6AF-4AC7251DFDCF}" type="datetimeFigureOut">
              <a:rPr lang="en-US" smtClean="0"/>
              <a:t>4/22/2026</a:t>
            </a:fld>
            <a:endParaRPr lang="en-US"/>
          </a:p>
        </p:txBody>
      </p:sp>
      <p:sp>
        <p:nvSpPr>
          <p:cNvPr id="5" name="Footer Placeholder 4">
            <a:extLst>
              <a:ext uri="{FF2B5EF4-FFF2-40B4-BE49-F238E27FC236}">
                <a16:creationId xmlns:a16="http://schemas.microsoft.com/office/drawing/2014/main" id="{DF2F90BA-9267-47DF-0A19-CE8AEEC65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CD9AFE-FC27-42DB-C37B-6B4DF526A0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FD586-15C4-8146-9E5E-C1BA617648F5}" type="slidenum">
              <a:rPr lang="en-US" smtClean="0"/>
              <a:t>‹#›</a:t>
            </a:fld>
            <a:endParaRPr lang="en-US"/>
          </a:p>
        </p:txBody>
      </p:sp>
    </p:spTree>
    <p:extLst>
      <p:ext uri="{BB962C8B-B14F-4D97-AF65-F5344CB8AC3E}">
        <p14:creationId xmlns:p14="http://schemas.microsoft.com/office/powerpoint/2010/main" val="2651360824"/>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685" r:id="rId3"/>
    <p:sldLayoutId id="2147483651" r:id="rId4"/>
    <p:sldLayoutId id="2147483684" r:id="rId5"/>
    <p:sldLayoutId id="2147483650"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3600" b="1" i="0" kern="1200">
          <a:solidFill>
            <a:srgbClr val="202020"/>
          </a:solidFill>
          <a:latin typeface="Open Sans ExtraBold" panose="020B0606030504020204" pitchFamily="34" charset="0"/>
          <a:ea typeface="Open Sans ExtraBold" panose="020B0606030504020204" pitchFamily="34" charset="0"/>
          <a:cs typeface="Open Sans ExtraBold"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2020"/>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02020"/>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02020"/>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02020"/>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02020"/>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chart" Target="../charts/chart6.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chart" Target="../charts/chart9.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hart" Target="../charts/chart12.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75E6659-B5DB-835D-5C7E-00BB2188232A}"/>
              </a:ext>
            </a:extLst>
          </p:cNvPr>
          <p:cNvSpPr>
            <a:spLocks noGrp="1"/>
          </p:cNvSpPr>
          <p:nvPr>
            <p:ph type="subTitle" idx="1"/>
          </p:nvPr>
        </p:nvSpPr>
        <p:spPr/>
        <p:txBody>
          <a:bodyPr/>
          <a:lstStyle/>
          <a:p>
            <a:r>
              <a:rPr lang="en-US" dirty="0"/>
              <a:t>Arianna E. Pikus, </a:t>
            </a:r>
            <a:r>
              <a:rPr lang="en-US" dirty="0" err="1"/>
              <a:t>Ph.D</a:t>
            </a:r>
            <a:endParaRPr lang="en-US" dirty="0"/>
          </a:p>
        </p:txBody>
      </p:sp>
      <p:sp>
        <p:nvSpPr>
          <p:cNvPr id="5" name="TextBox 4">
            <a:extLst>
              <a:ext uri="{FF2B5EF4-FFF2-40B4-BE49-F238E27FC236}">
                <a16:creationId xmlns:a16="http://schemas.microsoft.com/office/drawing/2014/main" id="{5998B998-8739-3E9F-483F-5368325F5DA2}"/>
              </a:ext>
            </a:extLst>
          </p:cNvPr>
          <p:cNvSpPr txBox="1"/>
          <p:nvPr/>
        </p:nvSpPr>
        <p:spPr>
          <a:xfrm>
            <a:off x="8275320" y="6400800"/>
            <a:ext cx="3812771" cy="246221"/>
          </a:xfrm>
          <a:prstGeom prst="rect">
            <a:avLst/>
          </a:prstGeom>
          <a:noFill/>
        </p:spPr>
        <p:txBody>
          <a:bodyPr wrap="square" rtlCol="0">
            <a:spAutoFit/>
          </a:bodyPr>
          <a:lstStyle/>
          <a:p>
            <a:pPr algn="r"/>
            <a:r>
              <a:rPr lang="en-US" sz="1000" b="1" dirty="0">
                <a:solidFill>
                  <a:srgbClr val="500000"/>
                </a:solidFill>
                <a:latin typeface="Open Sans ExtraBold" panose="020B0606030504020204" pitchFamily="34" charset="0"/>
                <a:ea typeface="Open Sans ExtraBold" panose="020B0606030504020204" pitchFamily="34" charset="0"/>
                <a:cs typeface="Open Sans ExtraBold" panose="020B0606030504020204" pitchFamily="34" charset="0"/>
              </a:rPr>
              <a:t>Institute for Early Childhood Development &amp; Education</a:t>
            </a:r>
          </a:p>
        </p:txBody>
      </p:sp>
      <p:sp>
        <p:nvSpPr>
          <p:cNvPr id="6" name="Title 5">
            <a:extLst>
              <a:ext uri="{FF2B5EF4-FFF2-40B4-BE49-F238E27FC236}">
                <a16:creationId xmlns:a16="http://schemas.microsoft.com/office/drawing/2014/main" id="{7498E464-9184-0B1E-0ECF-4723548F013C}"/>
              </a:ext>
            </a:extLst>
          </p:cNvPr>
          <p:cNvSpPr>
            <a:spLocks noGrp="1"/>
          </p:cNvSpPr>
          <p:nvPr>
            <p:ph type="ctrTitle"/>
          </p:nvPr>
        </p:nvSpPr>
        <p:spPr/>
        <p:txBody>
          <a:bodyPr>
            <a:normAutofit fontScale="90000"/>
          </a:bodyPr>
          <a:lstStyle/>
          <a:p>
            <a:r>
              <a:rPr lang="en-US" dirty="0"/>
              <a:t>The Power of Outdoor Learning: Impacts on Early Childhood Development and Educator Well-Being</a:t>
            </a:r>
          </a:p>
        </p:txBody>
      </p:sp>
      <p:pic>
        <p:nvPicPr>
          <p:cNvPr id="1026" name="Picture 2" descr="Nature-Based kindergarten takes students out the class and into the woods -  ABC 6 News - kaaltv.com">
            <a:extLst>
              <a:ext uri="{FF2B5EF4-FFF2-40B4-BE49-F238E27FC236}">
                <a16:creationId xmlns:a16="http://schemas.microsoft.com/office/drawing/2014/main" id="{71295D86-5A84-4F83-2829-B252041CB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5907" y="2119095"/>
            <a:ext cx="3306398" cy="247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11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269E8-9D3F-6623-9018-08434AC34C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37687C-E15A-AB56-F55B-83D804AB3377}"/>
              </a:ext>
            </a:extLst>
          </p:cNvPr>
          <p:cNvSpPr>
            <a:spLocks noGrp="1"/>
          </p:cNvSpPr>
          <p:nvPr>
            <p:ph type="title"/>
          </p:nvPr>
        </p:nvSpPr>
        <p:spPr/>
        <p:txBody>
          <a:bodyPr/>
          <a:lstStyle/>
          <a:p>
            <a:r>
              <a:rPr lang="en-US" dirty="0"/>
              <a:t>Results </a:t>
            </a:r>
          </a:p>
        </p:txBody>
      </p:sp>
    </p:spTree>
    <p:extLst>
      <p:ext uri="{BB962C8B-B14F-4D97-AF65-F5344CB8AC3E}">
        <p14:creationId xmlns:p14="http://schemas.microsoft.com/office/powerpoint/2010/main" val="3497377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9FAB37-A525-7EC4-2B3C-DAD00BC9F520}"/>
              </a:ext>
            </a:extLst>
          </p:cNvPr>
          <p:cNvSpPr>
            <a:spLocks noGrp="1"/>
          </p:cNvSpPr>
          <p:nvPr>
            <p:ph type="title"/>
          </p:nvPr>
        </p:nvSpPr>
        <p:spPr/>
        <p:txBody>
          <a:bodyPr/>
          <a:lstStyle/>
          <a:p>
            <a:r>
              <a:rPr lang="en-US" dirty="0"/>
              <a:t>Findings </a:t>
            </a:r>
          </a:p>
        </p:txBody>
      </p:sp>
      <p:sp>
        <p:nvSpPr>
          <p:cNvPr id="4" name="Content Placeholder 3">
            <a:extLst>
              <a:ext uri="{FF2B5EF4-FFF2-40B4-BE49-F238E27FC236}">
                <a16:creationId xmlns:a16="http://schemas.microsoft.com/office/drawing/2014/main" id="{376A779C-0C62-86BC-103A-EAC620B49923}"/>
              </a:ext>
            </a:extLst>
          </p:cNvPr>
          <p:cNvSpPr>
            <a:spLocks noGrp="1"/>
          </p:cNvSpPr>
          <p:nvPr>
            <p:ph idx="1"/>
          </p:nvPr>
        </p:nvSpPr>
        <p:spPr/>
        <p:txBody>
          <a:bodyPr>
            <a:normAutofit/>
          </a:bodyPr>
          <a:lstStyle/>
          <a:p>
            <a:r>
              <a:rPr lang="en-US" dirty="0"/>
              <a:t>Children at the nature-based preschool spent on average, </a:t>
            </a:r>
            <a:r>
              <a:rPr lang="en-US" dirty="0">
                <a:latin typeface="Open Sans ExtraBold" panose="020B0906030804020204" pitchFamily="34" charset="0"/>
                <a:ea typeface="Open Sans ExtraBold" panose="020B0906030804020204" pitchFamily="34" charset="0"/>
                <a:cs typeface="Open Sans ExtraBold" panose="020B0906030804020204" pitchFamily="34" charset="0"/>
              </a:rPr>
              <a:t>90 more minutes outside daily </a:t>
            </a:r>
            <a:r>
              <a:rPr lang="en-US" dirty="0"/>
              <a:t>(</a:t>
            </a:r>
            <a:r>
              <a:rPr lang="en-US" i="1" dirty="0"/>
              <a:t>t</a:t>
            </a:r>
            <a:r>
              <a:rPr lang="en-US" dirty="0"/>
              <a:t>(2.19) = -4.30, </a:t>
            </a:r>
            <a:r>
              <a:rPr lang="en-US" i="1" dirty="0"/>
              <a:t>p </a:t>
            </a:r>
            <a:r>
              <a:rPr lang="en-US" dirty="0"/>
              <a:t>&lt; .05)</a:t>
            </a:r>
          </a:p>
          <a:p>
            <a:endParaRPr lang="en-US" dirty="0"/>
          </a:p>
          <a:p>
            <a:r>
              <a:rPr lang="en-US" dirty="0"/>
              <a:t>Early Literacy</a:t>
            </a:r>
          </a:p>
          <a:p>
            <a:pPr lvl="1" fontAlgn="base"/>
            <a:r>
              <a:rPr lang="en-US" dirty="0"/>
              <a:t>Phonological Awareness​</a:t>
            </a:r>
          </a:p>
          <a:p>
            <a:pPr lvl="2" fontAlgn="base"/>
            <a:r>
              <a:rPr lang="en-US" i="1" dirty="0"/>
              <a:t>F </a:t>
            </a:r>
            <a:r>
              <a:rPr lang="en-US" dirty="0"/>
              <a:t>(1, 95) = 1.49, </a:t>
            </a:r>
            <a:r>
              <a:rPr lang="en-US" i="1" dirty="0"/>
              <a:t>p </a:t>
            </a:r>
            <a:r>
              <a:rPr lang="en-US" dirty="0"/>
              <a:t>= .23​</a:t>
            </a:r>
            <a:endParaRPr lang="en-US" sz="2400" dirty="0"/>
          </a:p>
          <a:p>
            <a:pPr lvl="1" fontAlgn="base"/>
            <a:r>
              <a:rPr lang="en-US" dirty="0"/>
              <a:t>Letter Name​</a:t>
            </a:r>
          </a:p>
          <a:p>
            <a:pPr lvl="2" fontAlgn="base"/>
            <a:r>
              <a:rPr lang="en-US" i="1" dirty="0"/>
              <a:t>F </a:t>
            </a:r>
            <a:r>
              <a:rPr lang="en-US" dirty="0"/>
              <a:t>(1, 103) = .001, </a:t>
            </a:r>
            <a:r>
              <a:rPr lang="en-US" i="1" dirty="0"/>
              <a:t>p </a:t>
            </a:r>
            <a:r>
              <a:rPr lang="en-US" dirty="0"/>
              <a:t>= .98​</a:t>
            </a:r>
            <a:endParaRPr lang="en-US" sz="2400" dirty="0"/>
          </a:p>
          <a:p>
            <a:pPr lvl="1" fontAlgn="base"/>
            <a:r>
              <a:rPr lang="en-US" dirty="0"/>
              <a:t>Letter Sound​</a:t>
            </a:r>
          </a:p>
          <a:p>
            <a:pPr lvl="2" fontAlgn="base"/>
            <a:r>
              <a:rPr lang="en-US" i="1" dirty="0"/>
              <a:t>F </a:t>
            </a:r>
            <a:r>
              <a:rPr lang="en-US" dirty="0"/>
              <a:t>(1, 102) = .10, </a:t>
            </a:r>
            <a:r>
              <a:rPr lang="en-US" i="1" dirty="0"/>
              <a:t>p </a:t>
            </a:r>
            <a:r>
              <a:rPr lang="en-US" dirty="0"/>
              <a:t>= .68</a:t>
            </a:r>
            <a:endParaRPr lang="en-US" sz="2400" dirty="0"/>
          </a:p>
          <a:p>
            <a:pPr lvl="1"/>
            <a:endParaRPr lang="en-US" dirty="0"/>
          </a:p>
        </p:txBody>
      </p:sp>
      <p:sp>
        <p:nvSpPr>
          <p:cNvPr id="5" name="Content Placeholder 9">
            <a:extLst>
              <a:ext uri="{FF2B5EF4-FFF2-40B4-BE49-F238E27FC236}">
                <a16:creationId xmlns:a16="http://schemas.microsoft.com/office/drawing/2014/main" id="{7161B344-32C7-2243-9C52-4A171468EB93}"/>
              </a:ext>
            </a:extLst>
          </p:cNvPr>
          <p:cNvSpPr>
            <a:spLocks noGrp="1"/>
          </p:cNvSpPr>
          <p:nvPr/>
        </p:nvSpPr>
        <p:spPr>
          <a:xfrm>
            <a:off x="6615597" y="2707926"/>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dirty="0">
                <a:latin typeface="Open Sans Light" panose="020B0306030504020204" pitchFamily="34" charset="0"/>
                <a:ea typeface="Open Sans Light" panose="020B0306030504020204" pitchFamily="34" charset="0"/>
                <a:cs typeface="Open Sans Light" panose="020B0306030504020204" pitchFamily="34" charset="0"/>
              </a:rPr>
              <a:t>Executive Function </a:t>
            </a:r>
          </a:p>
          <a:p>
            <a:pPr lvl="1"/>
            <a:r>
              <a:rPr lang="en-US" dirty="0">
                <a:latin typeface="Open Sans Light" panose="020B0306030504020204" pitchFamily="34" charset="0"/>
                <a:ea typeface="Open Sans Light" panose="020B0306030504020204" pitchFamily="34" charset="0"/>
                <a:cs typeface="Open Sans Light" panose="020B0306030504020204" pitchFamily="34" charset="0"/>
              </a:rPr>
              <a:t>Working Memory</a:t>
            </a:r>
          </a:p>
          <a:p>
            <a:pPr lvl="2"/>
            <a:r>
              <a:rPr lang="en-US" sz="1800" i="1" dirty="0">
                <a:latin typeface="Open Sans Light" panose="020B0306030504020204" pitchFamily="34" charset="0"/>
                <a:ea typeface="Open Sans Light" panose="020B0306030504020204" pitchFamily="34" charset="0"/>
                <a:cs typeface="Open Sans Light" panose="020B0306030504020204" pitchFamily="34" charset="0"/>
              </a:rPr>
              <a:t>F </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(1, 97) = .12, </a:t>
            </a:r>
            <a:r>
              <a:rPr lang="en-US" sz="1800" i="1" dirty="0">
                <a:latin typeface="Open Sans Light" panose="020B0306030504020204" pitchFamily="34" charset="0"/>
                <a:ea typeface="Open Sans Light" panose="020B0306030504020204" pitchFamily="34" charset="0"/>
                <a:cs typeface="Open Sans Light" panose="020B0306030504020204" pitchFamily="34" charset="0"/>
              </a:rPr>
              <a:t>p </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 .73</a:t>
            </a:r>
          </a:p>
          <a:p>
            <a:pPr lvl="1"/>
            <a:r>
              <a:rPr lang="en-US" dirty="0">
                <a:latin typeface="Open Sans Light" panose="020B0306030504020204" pitchFamily="34" charset="0"/>
                <a:ea typeface="Open Sans Light" panose="020B0306030504020204" pitchFamily="34" charset="0"/>
                <a:cs typeface="Open Sans Light" panose="020B0306030504020204" pitchFamily="34" charset="0"/>
              </a:rPr>
              <a:t>Inhibitory Control</a:t>
            </a:r>
          </a:p>
          <a:p>
            <a:pPr lvl="2"/>
            <a:r>
              <a:rPr lang="en-US" sz="1800" i="1" dirty="0">
                <a:latin typeface="Open Sans Light" panose="020B0306030504020204" pitchFamily="34" charset="0"/>
                <a:ea typeface="Open Sans Light" panose="020B0306030504020204" pitchFamily="34" charset="0"/>
                <a:cs typeface="Open Sans Light" panose="020B0306030504020204" pitchFamily="34" charset="0"/>
              </a:rPr>
              <a:t>F </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(1, 87) = 2.44, </a:t>
            </a:r>
            <a:r>
              <a:rPr lang="en-US" sz="1800" i="1" dirty="0">
                <a:latin typeface="Open Sans Light" panose="020B0306030504020204" pitchFamily="34" charset="0"/>
                <a:ea typeface="Open Sans Light" panose="020B0306030504020204" pitchFamily="34" charset="0"/>
                <a:cs typeface="Open Sans Light" panose="020B0306030504020204" pitchFamily="34" charset="0"/>
              </a:rPr>
              <a:t>p </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 .12</a:t>
            </a:r>
          </a:p>
          <a:p>
            <a:pPr lvl="1"/>
            <a:r>
              <a:rPr lang="en-US" dirty="0">
                <a:latin typeface="Open Sans Light" panose="020B0306030504020204" pitchFamily="34" charset="0"/>
                <a:ea typeface="Open Sans Light" panose="020B0306030504020204" pitchFamily="34" charset="0"/>
                <a:cs typeface="Open Sans Light" panose="020B0306030504020204" pitchFamily="34" charset="0"/>
              </a:rPr>
              <a:t>Behavioral Self-Regulation</a:t>
            </a:r>
          </a:p>
          <a:p>
            <a:pPr lvl="2"/>
            <a:r>
              <a:rPr lang="en-US" sz="1800" i="1" dirty="0">
                <a:latin typeface="Open Sans Light" panose="020B0306030504020204" pitchFamily="34" charset="0"/>
                <a:ea typeface="Open Sans Light" panose="020B0306030504020204" pitchFamily="34" charset="0"/>
                <a:cs typeface="Open Sans Light" panose="020B0306030504020204" pitchFamily="34" charset="0"/>
              </a:rPr>
              <a:t>F </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(1, 88) = 13.67, </a:t>
            </a:r>
            <a:r>
              <a:rPr lang="en-US" sz="1800" i="1" dirty="0">
                <a:latin typeface="Open Sans Light" panose="020B0306030504020204" pitchFamily="34" charset="0"/>
                <a:ea typeface="Open Sans Light" panose="020B0306030504020204" pitchFamily="34" charset="0"/>
                <a:cs typeface="Open Sans Light" panose="020B0306030504020204" pitchFamily="34" charset="0"/>
              </a:rPr>
              <a:t>p &lt;</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 .001</a:t>
            </a:r>
          </a:p>
          <a:p>
            <a:pPr marL="457200" lvl="1" indent="0">
              <a:buNone/>
            </a:pPr>
            <a:endParaRPr lang="en-US" dirty="0"/>
          </a:p>
        </p:txBody>
      </p:sp>
      <p:sp>
        <p:nvSpPr>
          <p:cNvPr id="6" name="Rectangle 5">
            <a:extLst>
              <a:ext uri="{FF2B5EF4-FFF2-40B4-BE49-F238E27FC236}">
                <a16:creationId xmlns:a16="http://schemas.microsoft.com/office/drawing/2014/main" id="{F3A8692B-75BB-BB22-30CD-8575734FC6BB}"/>
              </a:ext>
            </a:extLst>
          </p:cNvPr>
          <p:cNvSpPr/>
          <p:nvPr/>
        </p:nvSpPr>
        <p:spPr>
          <a:xfrm>
            <a:off x="7002966" y="5030633"/>
            <a:ext cx="4350834" cy="75828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7143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8EB4-E353-DA64-729F-52F54210EE5F}"/>
              </a:ext>
            </a:extLst>
          </p:cNvPr>
          <p:cNvSpPr>
            <a:spLocks noGrp="1"/>
          </p:cNvSpPr>
          <p:nvPr>
            <p:ph type="title"/>
          </p:nvPr>
        </p:nvSpPr>
        <p:spPr/>
        <p:txBody>
          <a:bodyPr/>
          <a:lstStyle/>
          <a:p>
            <a:r>
              <a:rPr lang="en-US" dirty="0"/>
              <a:t>Conclusions </a:t>
            </a:r>
          </a:p>
        </p:txBody>
      </p:sp>
      <p:sp>
        <p:nvSpPr>
          <p:cNvPr id="3" name="Content Placeholder 2">
            <a:extLst>
              <a:ext uri="{FF2B5EF4-FFF2-40B4-BE49-F238E27FC236}">
                <a16:creationId xmlns:a16="http://schemas.microsoft.com/office/drawing/2014/main" id="{D7F7D541-0EDB-E2FB-53F5-0935A72CE209}"/>
              </a:ext>
            </a:extLst>
          </p:cNvPr>
          <p:cNvSpPr>
            <a:spLocks noGrp="1"/>
          </p:cNvSpPr>
          <p:nvPr>
            <p:ph idx="1"/>
          </p:nvPr>
        </p:nvSpPr>
        <p:spPr/>
        <p:txBody>
          <a:bodyPr/>
          <a:lstStyle/>
          <a:p>
            <a:r>
              <a:rPr lang="en-US" dirty="0"/>
              <a:t>Both preschools supported children’s development in early literacy and select executive function skills </a:t>
            </a:r>
          </a:p>
          <a:p>
            <a:r>
              <a:rPr lang="en-US" dirty="0"/>
              <a:t>Children who attended the non-nature preschool showed greater change in scores in behavioral self-regulation</a:t>
            </a:r>
          </a:p>
          <a:p>
            <a:pPr lvl="1"/>
            <a:r>
              <a:rPr lang="en-US" dirty="0"/>
              <a:t>Possible explanations</a:t>
            </a:r>
          </a:p>
          <a:p>
            <a:pPr lvl="2"/>
            <a:r>
              <a:rPr lang="en-US" dirty="0"/>
              <a:t>Non-nature classrooms were more likely to provide opportunities for children to practice self-regulation skills </a:t>
            </a:r>
          </a:p>
          <a:p>
            <a:pPr lvl="3"/>
            <a:r>
              <a:rPr lang="en-US" dirty="0"/>
              <a:t>Blended approach with a mix of unstructured nature play and structured instructional time (Ernst et al., 2022)</a:t>
            </a:r>
          </a:p>
          <a:p>
            <a:pPr lvl="2"/>
            <a:r>
              <a:rPr lang="en-US" dirty="0"/>
              <a:t>Unstructured play predicts behavioral self-regulation 2 years later (Colliver et al., 2022)</a:t>
            </a:r>
          </a:p>
          <a:p>
            <a:pPr lvl="2"/>
            <a:endParaRPr lang="en-US" dirty="0"/>
          </a:p>
        </p:txBody>
      </p:sp>
    </p:spTree>
    <p:extLst>
      <p:ext uri="{BB962C8B-B14F-4D97-AF65-F5344CB8AC3E}">
        <p14:creationId xmlns:p14="http://schemas.microsoft.com/office/powerpoint/2010/main" val="3007327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4EE101-1C47-2DC4-B72B-C6631D289FE1}"/>
              </a:ext>
            </a:extLst>
          </p:cNvPr>
          <p:cNvSpPr>
            <a:spLocks noGrp="1"/>
          </p:cNvSpPr>
          <p:nvPr>
            <p:ph type="ctrTitle"/>
          </p:nvPr>
        </p:nvSpPr>
        <p:spPr/>
        <p:txBody>
          <a:bodyPr>
            <a:normAutofit fontScale="90000"/>
          </a:bodyPr>
          <a:lstStyle/>
          <a:p>
            <a:r>
              <a:rPr lang="en-US" dirty="0"/>
              <a:t>Quasi-experimental Examination of Nature-based Programming in Kindergarten and First Grade Classrooms within One School District </a:t>
            </a:r>
          </a:p>
        </p:txBody>
      </p:sp>
      <p:sp>
        <p:nvSpPr>
          <p:cNvPr id="4" name="Subtitle 3">
            <a:extLst>
              <a:ext uri="{FF2B5EF4-FFF2-40B4-BE49-F238E27FC236}">
                <a16:creationId xmlns:a16="http://schemas.microsoft.com/office/drawing/2014/main" id="{7B6BC4A4-FCC0-D532-433B-46B331118626}"/>
              </a:ext>
            </a:extLst>
          </p:cNvPr>
          <p:cNvSpPr>
            <a:spLocks noGrp="1"/>
          </p:cNvSpPr>
          <p:nvPr>
            <p:ph type="subTitle" idx="1"/>
          </p:nvPr>
        </p:nvSpPr>
        <p:spPr/>
        <p:txBody>
          <a:bodyPr/>
          <a:lstStyle/>
          <a:p>
            <a:r>
              <a:rPr lang="en-US" dirty="0"/>
              <a:t>Arianna E. Pikus &amp; Lori E. Skibbe (</a:t>
            </a:r>
            <a:r>
              <a:rPr lang="en-US" i="1" dirty="0"/>
              <a:t>under review)</a:t>
            </a:r>
            <a:endParaRPr lang="en-US" dirty="0"/>
          </a:p>
        </p:txBody>
      </p:sp>
    </p:spTree>
    <p:extLst>
      <p:ext uri="{BB962C8B-B14F-4D97-AF65-F5344CB8AC3E}">
        <p14:creationId xmlns:p14="http://schemas.microsoft.com/office/powerpoint/2010/main" val="1148885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65CAF-C031-C8CF-F917-0857A9E105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B3ABE57-CD60-4253-0CDC-121773783CDE}"/>
              </a:ext>
            </a:extLst>
          </p:cNvPr>
          <p:cNvSpPr>
            <a:spLocks noGrp="1"/>
          </p:cNvSpPr>
          <p:nvPr>
            <p:ph type="title"/>
          </p:nvPr>
        </p:nvSpPr>
        <p:spPr/>
        <p:txBody>
          <a:bodyPr/>
          <a:lstStyle/>
          <a:p>
            <a:r>
              <a:rPr lang="en-US" dirty="0"/>
              <a:t>Research Questions</a:t>
            </a:r>
          </a:p>
        </p:txBody>
      </p:sp>
      <p:sp>
        <p:nvSpPr>
          <p:cNvPr id="2" name="Content Placeholder 1">
            <a:extLst>
              <a:ext uri="{FF2B5EF4-FFF2-40B4-BE49-F238E27FC236}">
                <a16:creationId xmlns:a16="http://schemas.microsoft.com/office/drawing/2014/main" id="{5B32CA6C-28F8-83A7-D852-DEE318BE9CC4}"/>
              </a:ext>
            </a:extLst>
          </p:cNvPr>
          <p:cNvSpPr>
            <a:spLocks noGrp="1"/>
          </p:cNvSpPr>
          <p:nvPr>
            <p:ph idx="1"/>
          </p:nvPr>
        </p:nvSpPr>
        <p:spPr/>
        <p:txBody>
          <a:bodyPr>
            <a:normAutofit/>
          </a:bodyPr>
          <a:lstStyle/>
          <a:p>
            <a:pPr marL="514350" indent="-514350">
              <a:buFont typeface="+mj-lt"/>
              <a:buAutoNum type="arabicPeriod"/>
            </a:pPr>
            <a:r>
              <a:rPr lang="en-US" dirty="0"/>
              <a:t>Are children who attend a nature-based kindergarten developing literacy and numeracy skills at the same rate as children in more traditional classrooms? </a:t>
            </a:r>
          </a:p>
          <a:p>
            <a:pPr marL="514350" indent="-514350">
              <a:buFont typeface="+mj-lt"/>
              <a:buAutoNum type="arabicPeriod"/>
            </a:pPr>
            <a:r>
              <a:rPr lang="en-US" dirty="0"/>
              <a:t>Are children who attend a nature-based first grade developing literacy and numeracy skills at the same rate as children in more traditional classrooms? </a:t>
            </a:r>
          </a:p>
          <a:p>
            <a:pPr lvl="1"/>
            <a:endParaRPr lang="en-US" dirty="0"/>
          </a:p>
        </p:txBody>
      </p:sp>
    </p:spTree>
    <p:extLst>
      <p:ext uri="{BB962C8B-B14F-4D97-AF65-F5344CB8AC3E}">
        <p14:creationId xmlns:p14="http://schemas.microsoft.com/office/powerpoint/2010/main" val="1087318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B3FB-3C61-6ABB-7890-581DC3F46242}"/>
              </a:ext>
            </a:extLst>
          </p:cNvPr>
          <p:cNvSpPr>
            <a:spLocks noGrp="1"/>
          </p:cNvSpPr>
          <p:nvPr>
            <p:ph type="title"/>
          </p:nvPr>
        </p:nvSpPr>
        <p:spPr/>
        <p:txBody>
          <a:bodyPr/>
          <a:lstStyle/>
          <a:p>
            <a:r>
              <a:rPr lang="en-US" dirty="0"/>
              <a:t>Methods</a:t>
            </a:r>
          </a:p>
        </p:txBody>
      </p:sp>
    </p:spTree>
    <p:extLst>
      <p:ext uri="{BB962C8B-B14F-4D97-AF65-F5344CB8AC3E}">
        <p14:creationId xmlns:p14="http://schemas.microsoft.com/office/powerpoint/2010/main" val="225987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F79C0-6F25-6999-9ECC-6E8085CF3D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117AD5-7A72-A1B2-4CFA-A6C0EDDD3919}"/>
              </a:ext>
            </a:extLst>
          </p:cNvPr>
          <p:cNvSpPr>
            <a:spLocks noGrp="1"/>
          </p:cNvSpPr>
          <p:nvPr>
            <p:ph type="title"/>
          </p:nvPr>
        </p:nvSpPr>
        <p:spPr/>
        <p:txBody>
          <a:bodyPr/>
          <a:lstStyle/>
          <a:p>
            <a:r>
              <a:rPr lang="en-US" dirty="0"/>
              <a:t>Participants - Kindergarten </a:t>
            </a:r>
          </a:p>
        </p:txBody>
      </p:sp>
      <p:sp>
        <p:nvSpPr>
          <p:cNvPr id="2" name="Content Placeholder 1">
            <a:extLst>
              <a:ext uri="{FF2B5EF4-FFF2-40B4-BE49-F238E27FC236}">
                <a16:creationId xmlns:a16="http://schemas.microsoft.com/office/drawing/2014/main" id="{D59B4946-C03A-E2FA-32F7-2D8D6F9A6731}"/>
              </a:ext>
            </a:extLst>
          </p:cNvPr>
          <p:cNvSpPr>
            <a:spLocks noGrp="1"/>
          </p:cNvSpPr>
          <p:nvPr>
            <p:ph sz="half" idx="1"/>
          </p:nvPr>
        </p:nvSpPr>
        <p:spPr>
          <a:xfrm>
            <a:off x="598357" y="1825625"/>
            <a:ext cx="5181600" cy="4117975"/>
          </a:xfrm>
        </p:spPr>
        <p:txBody>
          <a:bodyPr>
            <a:normAutofit/>
          </a:bodyPr>
          <a:lstStyle/>
          <a:p>
            <a:pPr marL="0" indent="0" algn="ctr">
              <a:buNone/>
            </a:pPr>
            <a:r>
              <a:rPr lang="en-US" sz="2400" b="1" dirty="0">
                <a:latin typeface="Open Sans" panose="020B0606030504020204" pitchFamily="34" charset="0"/>
                <a:ea typeface="Open Sans" panose="020B0606030504020204" pitchFamily="34" charset="0"/>
                <a:cs typeface="Open Sans" panose="020B0606030504020204" pitchFamily="34" charset="0"/>
              </a:rPr>
              <a:t>Nature</a:t>
            </a:r>
          </a:p>
          <a:p>
            <a:r>
              <a:rPr lang="en-US" sz="2000" dirty="0">
                <a:latin typeface="Open Sans" panose="020B0606030504020204" pitchFamily="34" charset="0"/>
                <a:ea typeface="Open Sans" panose="020B0606030504020204" pitchFamily="34" charset="0"/>
                <a:cs typeface="Open Sans" panose="020B0606030504020204" pitchFamily="34" charset="0"/>
              </a:rPr>
              <a:t>134 children </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51.5% = Male</a:t>
            </a:r>
          </a:p>
          <a:p>
            <a:r>
              <a:rPr lang="en-US" sz="2000" dirty="0">
                <a:latin typeface="Open Sans" panose="020B0606030504020204" pitchFamily="34" charset="0"/>
                <a:ea typeface="Open Sans" panose="020B0606030504020204" pitchFamily="34" charset="0"/>
                <a:cs typeface="Open Sans" panose="020B0606030504020204" pitchFamily="34" charset="0"/>
              </a:rPr>
              <a:t>64.2% = White </a:t>
            </a:r>
          </a:p>
          <a:p>
            <a:pPr lvl="1"/>
            <a:r>
              <a:rPr lang="en-US" sz="1600" dirty="0">
                <a:latin typeface="Open Sans" panose="020B0606030504020204" pitchFamily="34" charset="0"/>
                <a:ea typeface="Open Sans" panose="020B0606030504020204" pitchFamily="34" charset="0"/>
                <a:cs typeface="Open Sans" panose="020B0606030504020204" pitchFamily="34" charset="0"/>
              </a:rPr>
              <a:t>Missing data on 33.6% </a:t>
            </a:r>
          </a:p>
          <a:p>
            <a:r>
              <a:rPr lang="en-US" sz="2000" dirty="0">
                <a:latin typeface="Open Sans" panose="020B0606030504020204" pitchFamily="34" charset="0"/>
                <a:ea typeface="Open Sans" panose="020B0606030504020204" pitchFamily="34" charset="0"/>
                <a:cs typeface="Open Sans" panose="020B0606030504020204" pitchFamily="34" charset="0"/>
              </a:rPr>
              <a:t>100% = Native English Speakers</a:t>
            </a:r>
          </a:p>
          <a:p>
            <a:r>
              <a:rPr lang="en-US" sz="2000" dirty="0">
                <a:latin typeface="Open Sans" panose="020B0606030504020204" pitchFamily="34" charset="0"/>
                <a:ea typeface="Open Sans" panose="020B0606030504020204" pitchFamily="34" charset="0"/>
                <a:cs typeface="Open Sans" panose="020B0606030504020204" pitchFamily="34" charset="0"/>
              </a:rPr>
              <a:t>49.6% = FRL</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lvl="1"/>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D21E4E80-A57F-D630-A08B-6F2D7D5F1738}"/>
              </a:ext>
            </a:extLst>
          </p:cNvPr>
          <p:cNvSpPr>
            <a:spLocks noGrp="1"/>
          </p:cNvSpPr>
          <p:nvPr>
            <p:ph sz="half" idx="2"/>
          </p:nvPr>
        </p:nvSpPr>
        <p:spPr/>
        <p:txBody>
          <a:bodyPr>
            <a:normAutofit/>
          </a:bodyPr>
          <a:lstStyle/>
          <a:p>
            <a:pPr marL="0" indent="0" algn="ctr">
              <a:buNone/>
            </a:pPr>
            <a:r>
              <a:rPr lang="en-US" sz="2400" b="1" dirty="0">
                <a:latin typeface="Open Sans" panose="020B0606030504020204" pitchFamily="34" charset="0"/>
                <a:ea typeface="Open Sans" panose="020B0606030504020204" pitchFamily="34" charset="0"/>
                <a:cs typeface="Open Sans" panose="020B0606030504020204" pitchFamily="34" charset="0"/>
              </a:rPr>
              <a:t>Non-Nature</a:t>
            </a:r>
          </a:p>
          <a:p>
            <a:r>
              <a:rPr lang="en-US" sz="2000" dirty="0">
                <a:latin typeface="Open Sans" panose="020B0606030504020204" pitchFamily="34" charset="0"/>
                <a:ea typeface="Open Sans" panose="020B0606030504020204" pitchFamily="34" charset="0"/>
                <a:cs typeface="Open Sans" panose="020B0606030504020204" pitchFamily="34" charset="0"/>
              </a:rPr>
              <a:t>51 children </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55.9% = Male</a:t>
            </a:r>
          </a:p>
          <a:p>
            <a:r>
              <a:rPr lang="en-US" sz="2000" dirty="0">
                <a:latin typeface="Open Sans" panose="020B0606030504020204" pitchFamily="34" charset="0"/>
                <a:ea typeface="Open Sans" panose="020B0606030504020204" pitchFamily="34" charset="0"/>
                <a:cs typeface="Open Sans" panose="020B0606030504020204" pitchFamily="34" charset="0"/>
              </a:rPr>
              <a:t>84.3% = White </a:t>
            </a:r>
          </a:p>
          <a:p>
            <a:pPr lvl="1"/>
            <a:r>
              <a:rPr lang="en-US" sz="1600" dirty="0">
                <a:latin typeface="Open Sans" panose="020B0606030504020204" pitchFamily="34" charset="0"/>
                <a:ea typeface="Open Sans" panose="020B0606030504020204" pitchFamily="34" charset="0"/>
                <a:cs typeface="Open Sans" panose="020B0606030504020204" pitchFamily="34" charset="0"/>
              </a:rPr>
              <a:t>Missing data on 2% </a:t>
            </a:r>
          </a:p>
          <a:p>
            <a:r>
              <a:rPr lang="en-US" sz="2000" dirty="0">
                <a:latin typeface="Open Sans" panose="020B0606030504020204" pitchFamily="34" charset="0"/>
                <a:ea typeface="Open Sans" panose="020B0606030504020204" pitchFamily="34" charset="0"/>
                <a:cs typeface="Open Sans" panose="020B0606030504020204" pitchFamily="34" charset="0"/>
              </a:rPr>
              <a:t>98% = Native English Speakers</a:t>
            </a:r>
          </a:p>
          <a:p>
            <a:r>
              <a:rPr lang="en-US" sz="2000" dirty="0">
                <a:latin typeface="Open Sans" panose="020B0606030504020204" pitchFamily="34" charset="0"/>
                <a:ea typeface="Open Sans" panose="020B0606030504020204" pitchFamily="34" charset="0"/>
                <a:cs typeface="Open Sans" panose="020B0606030504020204" pitchFamily="34" charset="0"/>
              </a:rPr>
              <a:t>35.3% = FRL</a:t>
            </a:r>
          </a:p>
          <a:p>
            <a:pPr marL="0" indent="0" algn="ctr">
              <a:buNone/>
            </a:pP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752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955AD-AFCF-D6E5-0642-7039C98CDA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0EA916-EFA0-A5CB-42ED-BA700BAD0460}"/>
              </a:ext>
            </a:extLst>
          </p:cNvPr>
          <p:cNvSpPr>
            <a:spLocks noGrp="1"/>
          </p:cNvSpPr>
          <p:nvPr>
            <p:ph type="title"/>
          </p:nvPr>
        </p:nvSpPr>
        <p:spPr/>
        <p:txBody>
          <a:bodyPr/>
          <a:lstStyle/>
          <a:p>
            <a:r>
              <a:rPr lang="en-US" dirty="0"/>
              <a:t>Participants – First Grade</a:t>
            </a:r>
          </a:p>
        </p:txBody>
      </p:sp>
      <p:sp>
        <p:nvSpPr>
          <p:cNvPr id="2" name="Content Placeholder 1">
            <a:extLst>
              <a:ext uri="{FF2B5EF4-FFF2-40B4-BE49-F238E27FC236}">
                <a16:creationId xmlns:a16="http://schemas.microsoft.com/office/drawing/2014/main" id="{4AEB77CC-B537-E5B3-7749-5A60455EEF85}"/>
              </a:ext>
            </a:extLst>
          </p:cNvPr>
          <p:cNvSpPr>
            <a:spLocks noGrp="1"/>
          </p:cNvSpPr>
          <p:nvPr>
            <p:ph sz="half" idx="1"/>
          </p:nvPr>
        </p:nvSpPr>
        <p:spPr>
          <a:xfrm>
            <a:off x="598357" y="1825625"/>
            <a:ext cx="5181600" cy="4117975"/>
          </a:xfrm>
        </p:spPr>
        <p:txBody>
          <a:bodyPr>
            <a:normAutofit/>
          </a:bodyPr>
          <a:lstStyle/>
          <a:p>
            <a:pPr marL="0" indent="0" algn="ctr">
              <a:buNone/>
            </a:pPr>
            <a:r>
              <a:rPr lang="en-US" sz="2400" b="1" dirty="0">
                <a:latin typeface="Open Sans" panose="020B0606030504020204" pitchFamily="34" charset="0"/>
                <a:ea typeface="Open Sans" panose="020B0606030504020204" pitchFamily="34" charset="0"/>
                <a:cs typeface="Open Sans" panose="020B0606030504020204" pitchFamily="34" charset="0"/>
              </a:rPr>
              <a:t>Nature</a:t>
            </a:r>
          </a:p>
          <a:p>
            <a:r>
              <a:rPr lang="en-US" sz="2000" dirty="0">
                <a:latin typeface="Open Sans" panose="020B0606030504020204" pitchFamily="34" charset="0"/>
                <a:ea typeface="Open Sans" panose="020B0606030504020204" pitchFamily="34" charset="0"/>
                <a:cs typeface="Open Sans" panose="020B0606030504020204" pitchFamily="34" charset="0"/>
              </a:rPr>
              <a:t>155 children </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53.5% = Male</a:t>
            </a:r>
          </a:p>
          <a:p>
            <a:r>
              <a:rPr lang="en-US" sz="2000" dirty="0">
                <a:latin typeface="Open Sans" panose="020B0606030504020204" pitchFamily="34" charset="0"/>
                <a:ea typeface="Open Sans" panose="020B0606030504020204" pitchFamily="34" charset="0"/>
                <a:cs typeface="Open Sans" panose="020B0606030504020204" pitchFamily="34" charset="0"/>
              </a:rPr>
              <a:t>93.5% = White </a:t>
            </a:r>
          </a:p>
          <a:p>
            <a:pPr lvl="1"/>
            <a:r>
              <a:rPr lang="en-US" sz="1600" dirty="0">
                <a:latin typeface="Open Sans" panose="020B0606030504020204" pitchFamily="34" charset="0"/>
                <a:ea typeface="Open Sans" panose="020B0606030504020204" pitchFamily="34" charset="0"/>
                <a:cs typeface="Open Sans" panose="020B0606030504020204" pitchFamily="34" charset="0"/>
              </a:rPr>
              <a:t>Missing data on 3.2% </a:t>
            </a:r>
          </a:p>
          <a:p>
            <a:r>
              <a:rPr lang="en-US" sz="2000" dirty="0">
                <a:latin typeface="Open Sans" panose="020B0606030504020204" pitchFamily="34" charset="0"/>
                <a:ea typeface="Open Sans" panose="020B0606030504020204" pitchFamily="34" charset="0"/>
                <a:cs typeface="Open Sans" panose="020B0606030504020204" pitchFamily="34" charset="0"/>
              </a:rPr>
              <a:t>100% = Native English Speakers</a:t>
            </a:r>
          </a:p>
          <a:p>
            <a:r>
              <a:rPr lang="en-US" sz="2000" dirty="0">
                <a:latin typeface="Open Sans" panose="020B0606030504020204" pitchFamily="34" charset="0"/>
                <a:ea typeface="Open Sans" panose="020B0606030504020204" pitchFamily="34" charset="0"/>
                <a:cs typeface="Open Sans" panose="020B0606030504020204" pitchFamily="34" charset="0"/>
              </a:rPr>
              <a:t>46.5% = FRL</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lvl="1"/>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A604DF18-E381-47B1-7FF6-48819087C7CF}"/>
              </a:ext>
            </a:extLst>
          </p:cNvPr>
          <p:cNvSpPr>
            <a:spLocks noGrp="1"/>
          </p:cNvSpPr>
          <p:nvPr>
            <p:ph sz="half" idx="2"/>
          </p:nvPr>
        </p:nvSpPr>
        <p:spPr/>
        <p:txBody>
          <a:bodyPr>
            <a:normAutofit/>
          </a:bodyPr>
          <a:lstStyle/>
          <a:p>
            <a:pPr marL="0" indent="0" algn="ctr">
              <a:buNone/>
            </a:pPr>
            <a:r>
              <a:rPr lang="en-US" sz="2400" b="1" dirty="0">
                <a:latin typeface="Open Sans" panose="020B0606030504020204" pitchFamily="34" charset="0"/>
                <a:ea typeface="Open Sans" panose="020B0606030504020204" pitchFamily="34" charset="0"/>
                <a:cs typeface="Open Sans" panose="020B0606030504020204" pitchFamily="34" charset="0"/>
              </a:rPr>
              <a:t>Non-Nature</a:t>
            </a:r>
          </a:p>
          <a:p>
            <a:r>
              <a:rPr lang="en-US" sz="2000" dirty="0">
                <a:latin typeface="Open Sans" panose="020B0606030504020204" pitchFamily="34" charset="0"/>
                <a:ea typeface="Open Sans" panose="020B0606030504020204" pitchFamily="34" charset="0"/>
                <a:cs typeface="Open Sans" panose="020B0606030504020204" pitchFamily="34" charset="0"/>
              </a:rPr>
              <a:t>111 children </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52.3% = Male</a:t>
            </a:r>
          </a:p>
          <a:p>
            <a:r>
              <a:rPr lang="en-US" sz="2000" dirty="0">
                <a:latin typeface="Open Sans" panose="020B0606030504020204" pitchFamily="34" charset="0"/>
                <a:ea typeface="Open Sans" panose="020B0606030504020204" pitchFamily="34" charset="0"/>
                <a:cs typeface="Open Sans" panose="020B0606030504020204" pitchFamily="34" charset="0"/>
              </a:rPr>
              <a:t>87.4% = White </a:t>
            </a:r>
          </a:p>
          <a:p>
            <a:pPr lvl="1"/>
            <a:r>
              <a:rPr lang="en-US" sz="1600" dirty="0">
                <a:latin typeface="Open Sans" panose="020B0606030504020204" pitchFamily="34" charset="0"/>
                <a:ea typeface="Open Sans" panose="020B0606030504020204" pitchFamily="34" charset="0"/>
                <a:cs typeface="Open Sans" panose="020B0606030504020204" pitchFamily="34" charset="0"/>
              </a:rPr>
              <a:t>Missing data on 2.7% </a:t>
            </a:r>
          </a:p>
          <a:p>
            <a:r>
              <a:rPr lang="en-US" sz="2000" dirty="0">
                <a:latin typeface="Open Sans" panose="020B0606030504020204" pitchFamily="34" charset="0"/>
                <a:ea typeface="Open Sans" panose="020B0606030504020204" pitchFamily="34" charset="0"/>
                <a:cs typeface="Open Sans" panose="020B0606030504020204" pitchFamily="34" charset="0"/>
              </a:rPr>
              <a:t>98.2% = Native English Speakers</a:t>
            </a:r>
          </a:p>
          <a:p>
            <a:r>
              <a:rPr lang="en-US" sz="2000" dirty="0">
                <a:latin typeface="Open Sans" panose="020B0606030504020204" pitchFamily="34" charset="0"/>
                <a:ea typeface="Open Sans" panose="020B0606030504020204" pitchFamily="34" charset="0"/>
                <a:cs typeface="Open Sans" panose="020B0606030504020204" pitchFamily="34" charset="0"/>
              </a:rPr>
              <a:t>36.9% = FRL</a:t>
            </a:r>
          </a:p>
          <a:p>
            <a:pPr marL="0" indent="0" algn="ctr">
              <a:buNone/>
            </a:pP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7138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8522A-4388-5D91-ED0A-70A1932662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7CDFBC-3AE2-0F5F-B42E-CAEF70E1E9B8}"/>
              </a:ext>
            </a:extLst>
          </p:cNvPr>
          <p:cNvSpPr>
            <a:spLocks noGrp="1"/>
          </p:cNvSpPr>
          <p:nvPr>
            <p:ph type="title"/>
          </p:nvPr>
        </p:nvSpPr>
        <p:spPr/>
        <p:txBody>
          <a:bodyPr/>
          <a:lstStyle/>
          <a:p>
            <a:r>
              <a:rPr lang="en-US" dirty="0"/>
              <a:t>Measures – Kindergarten </a:t>
            </a:r>
          </a:p>
        </p:txBody>
      </p:sp>
      <p:sp>
        <p:nvSpPr>
          <p:cNvPr id="2" name="Content Placeholder 1">
            <a:extLst>
              <a:ext uri="{FF2B5EF4-FFF2-40B4-BE49-F238E27FC236}">
                <a16:creationId xmlns:a16="http://schemas.microsoft.com/office/drawing/2014/main" id="{6B93CC44-5DAC-3387-4CA3-86F237BF0D4F}"/>
              </a:ext>
            </a:extLst>
          </p:cNvPr>
          <p:cNvSpPr>
            <a:spLocks noGrp="1"/>
          </p:cNvSpPr>
          <p:nvPr>
            <p:ph sz="half" idx="1"/>
          </p:nvPr>
        </p:nvSpPr>
        <p:spPr>
          <a:xfrm>
            <a:off x="598357" y="2740025"/>
            <a:ext cx="5181600" cy="4117975"/>
          </a:xfrm>
        </p:spPr>
        <p:txBody>
          <a:bodyPr>
            <a:normAutofit/>
          </a:bodyPr>
          <a:lstStyle/>
          <a:p>
            <a:pPr marL="0" indent="0" algn="ctr">
              <a:buNone/>
            </a:pPr>
            <a:r>
              <a:rPr lang="en-US" sz="2400" b="1" u="sng" dirty="0">
                <a:latin typeface="Open Sans" panose="020B0606030504020204" pitchFamily="34" charset="0"/>
                <a:ea typeface="Open Sans" panose="020B0606030504020204" pitchFamily="34" charset="0"/>
                <a:cs typeface="Open Sans" panose="020B0606030504020204" pitchFamily="34" charset="0"/>
              </a:rPr>
              <a:t>Literacy</a:t>
            </a:r>
          </a:p>
          <a:p>
            <a:r>
              <a:rPr lang="en-US" sz="2000" dirty="0">
                <a:latin typeface="Open Sans" panose="020B0606030504020204" pitchFamily="34" charset="0"/>
                <a:ea typeface="Open Sans" panose="020B0606030504020204" pitchFamily="34" charset="0"/>
                <a:cs typeface="Open Sans" panose="020B0606030504020204" pitchFamily="34" charset="0"/>
              </a:rPr>
              <a:t>Letter Naming Fluency</a:t>
            </a:r>
          </a:p>
          <a:p>
            <a:r>
              <a:rPr lang="en-US" sz="2000" dirty="0">
                <a:latin typeface="Open Sans" panose="020B0606030504020204" pitchFamily="34" charset="0"/>
                <a:ea typeface="Open Sans" panose="020B0606030504020204" pitchFamily="34" charset="0"/>
                <a:cs typeface="Open Sans" panose="020B0606030504020204" pitchFamily="34" charset="0"/>
              </a:rPr>
              <a:t>Letter Word Sound Fluency</a:t>
            </a:r>
          </a:p>
          <a:p>
            <a:r>
              <a:rPr lang="en-US" sz="2000" dirty="0">
                <a:latin typeface="Open Sans" panose="020B0606030504020204" pitchFamily="34" charset="0"/>
                <a:ea typeface="Open Sans" panose="020B0606030504020204" pitchFamily="34" charset="0"/>
                <a:cs typeface="Open Sans" panose="020B0606030504020204" pitchFamily="34" charset="0"/>
              </a:rPr>
              <a:t>Auditory Vocabulary </a:t>
            </a:r>
          </a:p>
        </p:txBody>
      </p:sp>
      <p:sp>
        <p:nvSpPr>
          <p:cNvPr id="3" name="Content Placeholder 2">
            <a:extLst>
              <a:ext uri="{FF2B5EF4-FFF2-40B4-BE49-F238E27FC236}">
                <a16:creationId xmlns:a16="http://schemas.microsoft.com/office/drawing/2014/main" id="{8117E87A-0A11-FA71-8EE4-61C7CA074A52}"/>
              </a:ext>
            </a:extLst>
          </p:cNvPr>
          <p:cNvSpPr>
            <a:spLocks noGrp="1"/>
          </p:cNvSpPr>
          <p:nvPr>
            <p:ph sz="half" idx="2"/>
          </p:nvPr>
        </p:nvSpPr>
        <p:spPr>
          <a:xfrm>
            <a:off x="6172200" y="2740025"/>
            <a:ext cx="5181600" cy="4117975"/>
          </a:xfrm>
        </p:spPr>
        <p:txBody>
          <a:bodyPr>
            <a:normAutofit/>
          </a:bodyPr>
          <a:lstStyle/>
          <a:p>
            <a:pPr marL="0" indent="0" algn="ctr">
              <a:buNone/>
            </a:pPr>
            <a:r>
              <a:rPr lang="en-US" sz="2400" b="1" u="sng" dirty="0">
                <a:latin typeface="Open Sans" panose="020B0606030504020204" pitchFamily="34" charset="0"/>
                <a:ea typeface="Open Sans" panose="020B0606030504020204" pitchFamily="34" charset="0"/>
                <a:cs typeface="Open Sans" panose="020B0606030504020204" pitchFamily="34" charset="0"/>
              </a:rPr>
              <a:t>Numeracy</a:t>
            </a:r>
          </a:p>
          <a:p>
            <a:r>
              <a:rPr lang="en-US" sz="2000" dirty="0">
                <a:latin typeface="Open Sans" panose="020B0606030504020204" pitchFamily="34" charset="0"/>
                <a:ea typeface="Open Sans" panose="020B0606030504020204" pitchFamily="34" charset="0"/>
                <a:cs typeface="Open Sans" panose="020B0606030504020204" pitchFamily="34" charset="0"/>
              </a:rPr>
              <a:t>Number Naming Fluency</a:t>
            </a:r>
          </a:p>
          <a:p>
            <a:r>
              <a:rPr lang="en-US" sz="2000" dirty="0">
                <a:latin typeface="Open Sans" panose="020B0606030504020204" pitchFamily="34" charset="0"/>
                <a:ea typeface="Open Sans" panose="020B0606030504020204" pitchFamily="34" charset="0"/>
                <a:cs typeface="Open Sans" panose="020B0606030504020204" pitchFamily="34" charset="0"/>
              </a:rPr>
              <a:t>Quantity Total Fluency</a:t>
            </a:r>
          </a:p>
          <a:p>
            <a:r>
              <a:rPr lang="en-US" sz="2000" dirty="0">
                <a:latin typeface="Open Sans" panose="020B0606030504020204" pitchFamily="34" charset="0"/>
                <a:ea typeface="Open Sans" panose="020B0606030504020204" pitchFamily="34" charset="0"/>
                <a:cs typeface="Open Sans" panose="020B0606030504020204" pitchFamily="34" charset="0"/>
              </a:rPr>
              <a:t>Concepts and Applications </a:t>
            </a:r>
          </a:p>
          <a:p>
            <a:pPr marL="0" indent="0" algn="ctr">
              <a:buNone/>
            </a:pPr>
            <a:endParaRPr lang="en-US" sz="2400" b="1" u="sng"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3">
            <a:extLst>
              <a:ext uri="{FF2B5EF4-FFF2-40B4-BE49-F238E27FC236}">
                <a16:creationId xmlns:a16="http://schemas.microsoft.com/office/drawing/2014/main" id="{46BB10F0-1515-5CB0-3A25-2B30B4FDEA08}"/>
              </a:ext>
            </a:extLst>
          </p:cNvPr>
          <p:cNvSpPr txBox="1">
            <a:spLocks/>
          </p:cNvSpPr>
          <p:nvPr/>
        </p:nvSpPr>
        <p:spPr>
          <a:xfrm>
            <a:off x="705374" y="13815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202020"/>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sz="2800" b="0" i="1" dirty="0" err="1">
                <a:latin typeface="Open Sans" panose="020B0606030504020204" pitchFamily="34" charset="0"/>
                <a:ea typeface="Open Sans" panose="020B0606030504020204" pitchFamily="34" charset="0"/>
                <a:cs typeface="Open Sans" panose="020B0606030504020204" pitchFamily="34" charset="0"/>
              </a:rPr>
              <a:t>Aimsweb</a:t>
            </a:r>
            <a:r>
              <a:rPr lang="en-US" sz="2800" b="0" i="1" dirty="0">
                <a:latin typeface="Open Sans" panose="020B0606030504020204" pitchFamily="34" charset="0"/>
                <a:ea typeface="Open Sans" panose="020B0606030504020204" pitchFamily="34" charset="0"/>
                <a:cs typeface="Open Sans" panose="020B0606030504020204" pitchFamily="34" charset="0"/>
              </a:rPr>
              <a:t> Plus Assessment System </a:t>
            </a:r>
            <a:r>
              <a:rPr lang="en-US" sz="2800" b="0" dirty="0">
                <a:latin typeface="Open Sans" panose="020B0606030504020204" pitchFamily="34" charset="0"/>
                <a:ea typeface="Open Sans" panose="020B0606030504020204" pitchFamily="34" charset="0"/>
                <a:cs typeface="Open Sans" panose="020B0606030504020204" pitchFamily="34" charset="0"/>
              </a:rPr>
              <a:t>(Pearson, 2017)</a:t>
            </a:r>
            <a:endParaRPr lang="en-US" sz="2800" b="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76105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C6BDE-7016-2DCA-64F6-8490029119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820E43-1DC6-41CB-FA52-CB5D7CF6167F}"/>
              </a:ext>
            </a:extLst>
          </p:cNvPr>
          <p:cNvSpPr>
            <a:spLocks noGrp="1"/>
          </p:cNvSpPr>
          <p:nvPr>
            <p:ph type="title"/>
          </p:nvPr>
        </p:nvSpPr>
        <p:spPr/>
        <p:txBody>
          <a:bodyPr/>
          <a:lstStyle/>
          <a:p>
            <a:r>
              <a:rPr lang="en-US" dirty="0"/>
              <a:t>Measures – First Grade </a:t>
            </a:r>
          </a:p>
        </p:txBody>
      </p:sp>
      <p:sp>
        <p:nvSpPr>
          <p:cNvPr id="2" name="Content Placeholder 1">
            <a:extLst>
              <a:ext uri="{FF2B5EF4-FFF2-40B4-BE49-F238E27FC236}">
                <a16:creationId xmlns:a16="http://schemas.microsoft.com/office/drawing/2014/main" id="{6970E6D0-815A-02EB-1937-185684B07184}"/>
              </a:ext>
            </a:extLst>
          </p:cNvPr>
          <p:cNvSpPr>
            <a:spLocks noGrp="1"/>
          </p:cNvSpPr>
          <p:nvPr>
            <p:ph sz="half" idx="1"/>
          </p:nvPr>
        </p:nvSpPr>
        <p:spPr>
          <a:xfrm>
            <a:off x="598357" y="2707154"/>
            <a:ext cx="5181600" cy="4117975"/>
          </a:xfrm>
        </p:spPr>
        <p:txBody>
          <a:bodyPr>
            <a:normAutofit/>
          </a:bodyPr>
          <a:lstStyle/>
          <a:p>
            <a:pPr marL="0" indent="0" algn="ctr">
              <a:buNone/>
            </a:pPr>
            <a:r>
              <a:rPr lang="en-US" sz="2400" b="1" u="sng" dirty="0">
                <a:latin typeface="Open Sans" panose="020B0606030504020204" pitchFamily="34" charset="0"/>
                <a:ea typeface="Open Sans" panose="020B0606030504020204" pitchFamily="34" charset="0"/>
                <a:cs typeface="Open Sans" panose="020B0606030504020204" pitchFamily="34" charset="0"/>
              </a:rPr>
              <a:t>Literacy</a:t>
            </a:r>
          </a:p>
          <a:p>
            <a:r>
              <a:rPr lang="en-US" sz="2000" dirty="0">
                <a:latin typeface="Open Sans" panose="020B0606030504020204" pitchFamily="34" charset="0"/>
                <a:ea typeface="Open Sans" panose="020B0606030504020204" pitchFamily="34" charset="0"/>
                <a:cs typeface="Open Sans" panose="020B0606030504020204" pitchFamily="34" charset="0"/>
              </a:rPr>
              <a:t>Oral Reading Fluency</a:t>
            </a:r>
          </a:p>
          <a:p>
            <a:r>
              <a:rPr lang="en-US" sz="2000" dirty="0">
                <a:latin typeface="Open Sans" panose="020B0606030504020204" pitchFamily="34" charset="0"/>
                <a:ea typeface="Open Sans" panose="020B0606030504020204" pitchFamily="34" charset="0"/>
                <a:cs typeface="Open Sans" panose="020B0606030504020204" pitchFamily="34" charset="0"/>
              </a:rPr>
              <a:t>Word Reading Fluency</a:t>
            </a:r>
          </a:p>
          <a:p>
            <a:r>
              <a:rPr lang="en-US" sz="2000" dirty="0">
                <a:latin typeface="Open Sans" panose="020B0606030504020204" pitchFamily="34" charset="0"/>
                <a:ea typeface="Open Sans" panose="020B0606030504020204" pitchFamily="34" charset="0"/>
                <a:cs typeface="Open Sans" panose="020B0606030504020204" pitchFamily="34" charset="0"/>
              </a:rPr>
              <a:t>Auditory Vocabulary </a:t>
            </a:r>
          </a:p>
        </p:txBody>
      </p:sp>
      <p:sp>
        <p:nvSpPr>
          <p:cNvPr id="3" name="Content Placeholder 2">
            <a:extLst>
              <a:ext uri="{FF2B5EF4-FFF2-40B4-BE49-F238E27FC236}">
                <a16:creationId xmlns:a16="http://schemas.microsoft.com/office/drawing/2014/main" id="{05D0B84B-F610-D3D0-B59B-C6E96413E0BB}"/>
              </a:ext>
            </a:extLst>
          </p:cNvPr>
          <p:cNvSpPr>
            <a:spLocks noGrp="1"/>
          </p:cNvSpPr>
          <p:nvPr>
            <p:ph sz="half" idx="2"/>
          </p:nvPr>
        </p:nvSpPr>
        <p:spPr>
          <a:xfrm>
            <a:off x="6172200" y="2707154"/>
            <a:ext cx="5181600" cy="4117975"/>
          </a:xfrm>
        </p:spPr>
        <p:txBody>
          <a:bodyPr>
            <a:normAutofit/>
          </a:bodyPr>
          <a:lstStyle/>
          <a:p>
            <a:pPr marL="0" indent="0" algn="ctr">
              <a:buNone/>
            </a:pPr>
            <a:r>
              <a:rPr lang="en-US" sz="2400" b="1" u="sng" dirty="0">
                <a:latin typeface="Open Sans" panose="020B0606030504020204" pitchFamily="34" charset="0"/>
                <a:ea typeface="Open Sans" panose="020B0606030504020204" pitchFamily="34" charset="0"/>
                <a:cs typeface="Open Sans" panose="020B0606030504020204" pitchFamily="34" charset="0"/>
              </a:rPr>
              <a:t>Numeracy</a:t>
            </a:r>
          </a:p>
          <a:p>
            <a:r>
              <a:rPr lang="en-US" sz="2000" dirty="0">
                <a:latin typeface="Open Sans" panose="020B0606030504020204" pitchFamily="34" charset="0"/>
                <a:ea typeface="Open Sans" panose="020B0606030504020204" pitchFamily="34" charset="0"/>
                <a:cs typeface="Open Sans" panose="020B0606030504020204" pitchFamily="34" charset="0"/>
              </a:rPr>
              <a:t>Math Facts Fluency – 1 Digit</a:t>
            </a:r>
          </a:p>
          <a:p>
            <a:r>
              <a:rPr lang="en-US" sz="2000" dirty="0">
                <a:latin typeface="Open Sans" panose="020B0606030504020204" pitchFamily="34" charset="0"/>
                <a:ea typeface="Open Sans" panose="020B0606030504020204" pitchFamily="34" charset="0"/>
                <a:cs typeface="Open Sans" panose="020B0606030504020204" pitchFamily="34" charset="0"/>
              </a:rPr>
              <a:t>Number Comparison Fluency</a:t>
            </a:r>
          </a:p>
          <a:p>
            <a:r>
              <a:rPr lang="en-US" sz="2000" dirty="0">
                <a:latin typeface="Open Sans" panose="020B0606030504020204" pitchFamily="34" charset="0"/>
                <a:ea typeface="Open Sans" panose="020B0606030504020204" pitchFamily="34" charset="0"/>
                <a:cs typeface="Open Sans" panose="020B0606030504020204" pitchFamily="34" charset="0"/>
              </a:rPr>
              <a:t>Concepts and Applications </a:t>
            </a:r>
          </a:p>
          <a:p>
            <a:pPr marL="0" indent="0" algn="ctr">
              <a:buNone/>
            </a:pPr>
            <a:endParaRPr lang="en-US" sz="2400" b="1" u="sng"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3">
            <a:extLst>
              <a:ext uri="{FF2B5EF4-FFF2-40B4-BE49-F238E27FC236}">
                <a16:creationId xmlns:a16="http://schemas.microsoft.com/office/drawing/2014/main" id="{1FA34796-5885-B3F3-E628-ACBFD15CA9B0}"/>
              </a:ext>
            </a:extLst>
          </p:cNvPr>
          <p:cNvSpPr txBox="1">
            <a:spLocks/>
          </p:cNvSpPr>
          <p:nvPr/>
        </p:nvSpPr>
        <p:spPr>
          <a:xfrm>
            <a:off x="705374" y="13815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202020"/>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sz="2800" b="0" i="1" dirty="0" err="1">
                <a:latin typeface="Open Sans" panose="020B0606030504020204" pitchFamily="34" charset="0"/>
                <a:ea typeface="Open Sans" panose="020B0606030504020204" pitchFamily="34" charset="0"/>
                <a:cs typeface="Open Sans" panose="020B0606030504020204" pitchFamily="34" charset="0"/>
              </a:rPr>
              <a:t>Aimsweb</a:t>
            </a:r>
            <a:r>
              <a:rPr lang="en-US" sz="2800" b="0" i="1" dirty="0">
                <a:latin typeface="Open Sans" panose="020B0606030504020204" pitchFamily="34" charset="0"/>
                <a:ea typeface="Open Sans" panose="020B0606030504020204" pitchFamily="34" charset="0"/>
                <a:cs typeface="Open Sans" panose="020B0606030504020204" pitchFamily="34" charset="0"/>
              </a:rPr>
              <a:t> Plus Assessment System </a:t>
            </a:r>
            <a:r>
              <a:rPr lang="en-US" sz="2800" b="0" dirty="0">
                <a:latin typeface="Open Sans" panose="020B0606030504020204" pitchFamily="34" charset="0"/>
                <a:ea typeface="Open Sans" panose="020B0606030504020204" pitchFamily="34" charset="0"/>
                <a:cs typeface="Open Sans" panose="020B0606030504020204" pitchFamily="34" charset="0"/>
              </a:rPr>
              <a:t>(Pearson, 2017)</a:t>
            </a:r>
            <a:endParaRPr lang="en-US" sz="2800" b="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5011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EA6D4-038D-49A5-91F4-8A5BFA360D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0D1F1F-821E-7DA2-D74A-ED7E64CCA1B6}"/>
              </a:ext>
            </a:extLst>
          </p:cNvPr>
          <p:cNvSpPr>
            <a:spLocks noGrp="1"/>
          </p:cNvSpPr>
          <p:nvPr>
            <p:ph type="title"/>
          </p:nvPr>
        </p:nvSpPr>
        <p:spPr/>
        <p:txBody>
          <a:bodyPr/>
          <a:lstStyle/>
          <a:p>
            <a:r>
              <a:rPr lang="en-US" dirty="0"/>
              <a:t>Benefits of Nature</a:t>
            </a:r>
          </a:p>
        </p:txBody>
      </p:sp>
      <p:sp>
        <p:nvSpPr>
          <p:cNvPr id="2" name="Content Placeholder 1">
            <a:extLst>
              <a:ext uri="{FF2B5EF4-FFF2-40B4-BE49-F238E27FC236}">
                <a16:creationId xmlns:a16="http://schemas.microsoft.com/office/drawing/2014/main" id="{5B3474D9-1D1B-4057-2C51-AA7657B33065}"/>
              </a:ext>
            </a:extLst>
          </p:cNvPr>
          <p:cNvSpPr>
            <a:spLocks noGrp="1"/>
          </p:cNvSpPr>
          <p:nvPr>
            <p:ph idx="1"/>
          </p:nvPr>
        </p:nvSpPr>
        <p:spPr>
          <a:xfrm>
            <a:off x="615176" y="1586335"/>
            <a:ext cx="6300831" cy="4117975"/>
          </a:xfrm>
        </p:spPr>
        <p:txBody>
          <a:bodyPr>
            <a:normAutofit fontScale="92500"/>
          </a:bodyPr>
          <a:lstStyle/>
          <a:p>
            <a:r>
              <a:rPr lang="en-US" dirty="0"/>
              <a:t>Physical Development</a:t>
            </a:r>
          </a:p>
          <a:p>
            <a:pPr lvl="1"/>
            <a:r>
              <a:rPr lang="en-US" dirty="0"/>
              <a:t>Improves coordination, balance, and agility </a:t>
            </a:r>
            <a:endParaRPr lang="en-US" sz="1200" dirty="0"/>
          </a:p>
          <a:p>
            <a:pPr lvl="1"/>
            <a:r>
              <a:rPr lang="en-US" dirty="0"/>
              <a:t>Health benefits </a:t>
            </a:r>
          </a:p>
          <a:p>
            <a:r>
              <a:rPr lang="en-US" dirty="0"/>
              <a:t>Socio-emotional Development </a:t>
            </a:r>
          </a:p>
          <a:p>
            <a:pPr lvl="1"/>
            <a:r>
              <a:rPr lang="en-US" dirty="0"/>
              <a:t>Socialization skills </a:t>
            </a:r>
          </a:p>
          <a:p>
            <a:pPr lvl="1"/>
            <a:r>
              <a:rPr lang="en-US" dirty="0"/>
              <a:t>Peer play skills  </a:t>
            </a:r>
          </a:p>
          <a:p>
            <a:r>
              <a:rPr lang="en-US" dirty="0"/>
              <a:t>Cognitive Development</a:t>
            </a:r>
          </a:p>
          <a:p>
            <a:pPr lvl="1"/>
            <a:r>
              <a:rPr lang="en-US" dirty="0"/>
              <a:t>Problem solving </a:t>
            </a:r>
          </a:p>
          <a:p>
            <a:pPr lvl="1"/>
            <a:r>
              <a:rPr lang="en-US" dirty="0"/>
              <a:t>Early literacy</a:t>
            </a:r>
            <a:r>
              <a:rPr lang="en-US" i="1" dirty="0"/>
              <a:t> </a:t>
            </a:r>
          </a:p>
          <a:p>
            <a:pPr lvl="1"/>
            <a:r>
              <a:rPr lang="en-US" dirty="0"/>
              <a:t>Motivation to learn </a:t>
            </a:r>
          </a:p>
          <a:p>
            <a:pPr lvl="1"/>
            <a:endParaRPr lang="en-US" dirty="0"/>
          </a:p>
        </p:txBody>
      </p:sp>
      <p:sp>
        <p:nvSpPr>
          <p:cNvPr id="3" name="TextBox 2">
            <a:extLst>
              <a:ext uri="{FF2B5EF4-FFF2-40B4-BE49-F238E27FC236}">
                <a16:creationId xmlns:a16="http://schemas.microsoft.com/office/drawing/2014/main" id="{4BADB241-3A32-6897-3A00-88069D9617BC}"/>
              </a:ext>
            </a:extLst>
          </p:cNvPr>
          <p:cNvSpPr txBox="1"/>
          <p:nvPr/>
        </p:nvSpPr>
        <p:spPr>
          <a:xfrm>
            <a:off x="423644" y="5789662"/>
            <a:ext cx="7322820" cy="861774"/>
          </a:xfrm>
          <a:prstGeom prst="rect">
            <a:avLst/>
          </a:prstGeom>
          <a:noFill/>
        </p:spPr>
        <p:txBody>
          <a:bodyPr wrap="square" rtlCol="0">
            <a:spAutoFit/>
          </a:bodyPr>
          <a:lstStyle/>
          <a:p>
            <a:r>
              <a:rPr lang="en-US" sz="1200" dirty="0"/>
              <a:t>(</a:t>
            </a:r>
            <a:r>
              <a:rPr lang="en-US" sz="1200" dirty="0" err="1"/>
              <a:t>Brussoni</a:t>
            </a:r>
            <a:r>
              <a:rPr lang="en-US" sz="1200" dirty="0"/>
              <a:t> et al., 2017; Burgess &amp; Ernst, 2020; Eick, 2011; </a:t>
            </a:r>
            <a:r>
              <a:rPr lang="en-US" sz="1200" dirty="0" err="1"/>
              <a:t>Fjortoft</a:t>
            </a:r>
            <a:r>
              <a:rPr lang="en-US" sz="1200" dirty="0"/>
              <a:t>, 2001; McCurdy et al., 2010; Pikus et al., 2025</a:t>
            </a:r>
            <a:r>
              <a:rPr lang="en-US" sz="1200" i="1" dirty="0"/>
              <a:t>)</a:t>
            </a:r>
            <a:endParaRPr lang="en-US" sz="1200" dirty="0"/>
          </a:p>
          <a:p>
            <a:endParaRPr lang="en-US" dirty="0"/>
          </a:p>
          <a:p>
            <a:endParaRPr lang="en-US" dirty="0"/>
          </a:p>
        </p:txBody>
      </p:sp>
      <p:pic>
        <p:nvPicPr>
          <p:cNvPr id="2050" name="Picture 2" descr="Is a Nature-Based School Right for Your ...">
            <a:extLst>
              <a:ext uri="{FF2B5EF4-FFF2-40B4-BE49-F238E27FC236}">
                <a16:creationId xmlns:a16="http://schemas.microsoft.com/office/drawing/2014/main" id="{FF786F31-5971-8C5A-BC56-2B1FDF4A5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866" y="2126916"/>
            <a:ext cx="4563520" cy="303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373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4B0F7-911B-3BF6-C08C-E10B9A9FE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B806D-AAD6-8084-BE81-84D7964443D6}"/>
              </a:ext>
            </a:extLst>
          </p:cNvPr>
          <p:cNvSpPr>
            <a:spLocks noGrp="1"/>
          </p:cNvSpPr>
          <p:nvPr>
            <p:ph type="title"/>
          </p:nvPr>
        </p:nvSpPr>
        <p:spPr/>
        <p:txBody>
          <a:bodyPr/>
          <a:lstStyle/>
          <a:p>
            <a:r>
              <a:rPr lang="en-US" dirty="0"/>
              <a:t>Results </a:t>
            </a:r>
          </a:p>
        </p:txBody>
      </p:sp>
    </p:spTree>
    <p:extLst>
      <p:ext uri="{BB962C8B-B14F-4D97-AF65-F5344CB8AC3E}">
        <p14:creationId xmlns:p14="http://schemas.microsoft.com/office/powerpoint/2010/main" val="23954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FFBA-54F7-DDFE-25FB-C13007632ACE}"/>
              </a:ext>
            </a:extLst>
          </p:cNvPr>
          <p:cNvSpPr>
            <a:spLocks noGrp="1"/>
          </p:cNvSpPr>
          <p:nvPr>
            <p:ph type="title"/>
          </p:nvPr>
        </p:nvSpPr>
        <p:spPr/>
        <p:txBody>
          <a:bodyPr/>
          <a:lstStyle/>
          <a:p>
            <a:r>
              <a:rPr lang="en-US" dirty="0"/>
              <a:t>Kindergarten – Literacy </a:t>
            </a:r>
          </a:p>
        </p:txBody>
      </p:sp>
      <p:graphicFrame>
        <p:nvGraphicFramePr>
          <p:cNvPr id="7" name="Content Placeholder 6">
            <a:extLst>
              <a:ext uri="{FF2B5EF4-FFF2-40B4-BE49-F238E27FC236}">
                <a16:creationId xmlns:a16="http://schemas.microsoft.com/office/drawing/2014/main" id="{84437D57-B58E-77BE-85B2-97D2FB52D9D9}"/>
              </a:ext>
            </a:extLst>
          </p:cNvPr>
          <p:cNvGraphicFramePr>
            <a:graphicFrameLocks noGrp="1"/>
          </p:cNvGraphicFramePr>
          <p:nvPr>
            <p:ph idx="1"/>
            <p:extLst>
              <p:ext uri="{D42A27DB-BD31-4B8C-83A1-F6EECF244321}">
                <p14:modId xmlns:p14="http://schemas.microsoft.com/office/powerpoint/2010/main" val="1142933092"/>
              </p:ext>
            </p:extLst>
          </p:nvPr>
        </p:nvGraphicFramePr>
        <p:xfrm>
          <a:off x="452308" y="1661020"/>
          <a:ext cx="3649910" cy="3162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DFA95D3-B969-20DB-EBB5-5A71308CD3AF}"/>
              </a:ext>
            </a:extLst>
          </p:cNvPr>
          <p:cNvSpPr txBox="1"/>
          <p:nvPr/>
        </p:nvSpPr>
        <p:spPr>
          <a:xfrm>
            <a:off x="1115735" y="5012314"/>
            <a:ext cx="3951215" cy="369332"/>
          </a:xfrm>
          <a:prstGeom prst="rect">
            <a:avLst/>
          </a:prstGeom>
          <a:noFill/>
        </p:spPr>
        <p:txBody>
          <a:bodyPr wrap="square" rtlCol="0">
            <a:spAutoFit/>
          </a:bodyPr>
          <a:lstStyle/>
          <a:p>
            <a:r>
              <a:rPr lang="en-US" dirty="0"/>
              <a:t>F(1, 179) = 1.83, </a:t>
            </a:r>
            <a:r>
              <a:rPr lang="en-US" i="1" dirty="0"/>
              <a:t>p </a:t>
            </a:r>
            <a:r>
              <a:rPr lang="en-US" dirty="0"/>
              <a:t>= .18</a:t>
            </a:r>
          </a:p>
        </p:txBody>
      </p:sp>
      <p:graphicFrame>
        <p:nvGraphicFramePr>
          <p:cNvPr id="11" name="Chart 10">
            <a:extLst>
              <a:ext uri="{FF2B5EF4-FFF2-40B4-BE49-F238E27FC236}">
                <a16:creationId xmlns:a16="http://schemas.microsoft.com/office/drawing/2014/main" id="{2A03544B-75EC-AB5A-1543-99E70203AD2E}"/>
              </a:ext>
            </a:extLst>
          </p:cNvPr>
          <p:cNvGraphicFramePr/>
          <p:nvPr>
            <p:extLst>
              <p:ext uri="{D42A27DB-BD31-4B8C-83A1-F6EECF244321}">
                <p14:modId xmlns:p14="http://schemas.microsoft.com/office/powerpoint/2010/main" val="2816163546"/>
              </p:ext>
            </p:extLst>
          </p:nvPr>
        </p:nvGraphicFramePr>
        <p:xfrm>
          <a:off x="4120858" y="1661020"/>
          <a:ext cx="3840294" cy="316265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AA74B579-D3E8-BCA2-6C5B-EAFFEC617259}"/>
              </a:ext>
            </a:extLst>
          </p:cNvPr>
          <p:cNvSpPr txBox="1"/>
          <p:nvPr/>
        </p:nvSpPr>
        <p:spPr>
          <a:xfrm>
            <a:off x="4850234" y="5012314"/>
            <a:ext cx="3951215" cy="369332"/>
          </a:xfrm>
          <a:prstGeom prst="rect">
            <a:avLst/>
          </a:prstGeom>
          <a:noFill/>
        </p:spPr>
        <p:txBody>
          <a:bodyPr wrap="square" rtlCol="0">
            <a:spAutoFit/>
          </a:bodyPr>
          <a:lstStyle/>
          <a:p>
            <a:r>
              <a:rPr lang="en-US" dirty="0"/>
              <a:t>F(1, 179) = 1.73, </a:t>
            </a:r>
            <a:r>
              <a:rPr lang="en-US" i="1" dirty="0"/>
              <a:t>p </a:t>
            </a:r>
            <a:r>
              <a:rPr lang="en-US" dirty="0"/>
              <a:t>= .19</a:t>
            </a:r>
          </a:p>
        </p:txBody>
      </p:sp>
      <p:graphicFrame>
        <p:nvGraphicFramePr>
          <p:cNvPr id="15" name="Chart 14">
            <a:extLst>
              <a:ext uri="{FF2B5EF4-FFF2-40B4-BE49-F238E27FC236}">
                <a16:creationId xmlns:a16="http://schemas.microsoft.com/office/drawing/2014/main" id="{F30E6435-F019-D227-23A7-216F990301F4}"/>
              </a:ext>
            </a:extLst>
          </p:cNvPr>
          <p:cNvGraphicFramePr/>
          <p:nvPr>
            <p:extLst>
              <p:ext uri="{D42A27DB-BD31-4B8C-83A1-F6EECF244321}">
                <p14:modId xmlns:p14="http://schemas.microsoft.com/office/powerpoint/2010/main" val="1543569704"/>
              </p:ext>
            </p:extLst>
          </p:nvPr>
        </p:nvGraphicFramePr>
        <p:xfrm>
          <a:off x="8089784" y="1690688"/>
          <a:ext cx="3649910" cy="316265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CA7CE8CF-AD6D-E1BD-1554-370012652124}"/>
              </a:ext>
            </a:extLst>
          </p:cNvPr>
          <p:cNvSpPr txBox="1"/>
          <p:nvPr/>
        </p:nvSpPr>
        <p:spPr>
          <a:xfrm>
            <a:off x="8702180" y="5012314"/>
            <a:ext cx="3294078" cy="369332"/>
          </a:xfrm>
          <a:prstGeom prst="rect">
            <a:avLst/>
          </a:prstGeom>
          <a:noFill/>
        </p:spPr>
        <p:txBody>
          <a:bodyPr wrap="square" rtlCol="0">
            <a:spAutoFit/>
          </a:bodyPr>
          <a:lstStyle/>
          <a:p>
            <a:r>
              <a:rPr lang="en-US" dirty="0"/>
              <a:t>F(1, 177) = .32, </a:t>
            </a:r>
            <a:r>
              <a:rPr lang="en-US" i="1" dirty="0"/>
              <a:t>p </a:t>
            </a:r>
            <a:r>
              <a:rPr lang="en-US" dirty="0"/>
              <a:t>= .57</a:t>
            </a:r>
          </a:p>
        </p:txBody>
      </p:sp>
    </p:spTree>
    <p:extLst>
      <p:ext uri="{BB962C8B-B14F-4D97-AF65-F5344CB8AC3E}">
        <p14:creationId xmlns:p14="http://schemas.microsoft.com/office/powerpoint/2010/main" val="2471329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4A71D-E430-3281-61B2-A6BA1A316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3DB254-7F8E-9154-52F0-E7E4A73172B7}"/>
              </a:ext>
            </a:extLst>
          </p:cNvPr>
          <p:cNvSpPr>
            <a:spLocks noGrp="1"/>
          </p:cNvSpPr>
          <p:nvPr>
            <p:ph type="title"/>
          </p:nvPr>
        </p:nvSpPr>
        <p:spPr/>
        <p:txBody>
          <a:bodyPr/>
          <a:lstStyle/>
          <a:p>
            <a:r>
              <a:rPr lang="en-US" dirty="0"/>
              <a:t>Kindergarten – Numeracy </a:t>
            </a:r>
          </a:p>
        </p:txBody>
      </p:sp>
      <p:graphicFrame>
        <p:nvGraphicFramePr>
          <p:cNvPr id="7" name="Content Placeholder 6">
            <a:extLst>
              <a:ext uri="{FF2B5EF4-FFF2-40B4-BE49-F238E27FC236}">
                <a16:creationId xmlns:a16="http://schemas.microsoft.com/office/drawing/2014/main" id="{522B81EC-93E5-DEBC-D6E3-E6681280FC45}"/>
              </a:ext>
            </a:extLst>
          </p:cNvPr>
          <p:cNvGraphicFramePr>
            <a:graphicFrameLocks noGrp="1"/>
          </p:cNvGraphicFramePr>
          <p:nvPr>
            <p:ph idx="1"/>
            <p:extLst>
              <p:ext uri="{D42A27DB-BD31-4B8C-83A1-F6EECF244321}">
                <p14:modId xmlns:p14="http://schemas.microsoft.com/office/powerpoint/2010/main" val="3266375626"/>
              </p:ext>
            </p:extLst>
          </p:nvPr>
        </p:nvGraphicFramePr>
        <p:xfrm>
          <a:off x="452308" y="1661020"/>
          <a:ext cx="3649910" cy="3162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EF37D0F-15FA-01EE-530B-159F2D27162C}"/>
              </a:ext>
            </a:extLst>
          </p:cNvPr>
          <p:cNvSpPr txBox="1"/>
          <p:nvPr/>
        </p:nvSpPr>
        <p:spPr>
          <a:xfrm>
            <a:off x="1115735" y="5012314"/>
            <a:ext cx="3951215" cy="369332"/>
          </a:xfrm>
          <a:prstGeom prst="rect">
            <a:avLst/>
          </a:prstGeom>
          <a:noFill/>
        </p:spPr>
        <p:txBody>
          <a:bodyPr wrap="square" rtlCol="0">
            <a:spAutoFit/>
          </a:bodyPr>
          <a:lstStyle/>
          <a:p>
            <a:r>
              <a:rPr lang="en-US" dirty="0"/>
              <a:t>F(1, 181) = 1.53, </a:t>
            </a:r>
            <a:r>
              <a:rPr lang="en-US" i="1" dirty="0"/>
              <a:t>p </a:t>
            </a:r>
            <a:r>
              <a:rPr lang="en-US" dirty="0"/>
              <a:t>= .22</a:t>
            </a:r>
          </a:p>
        </p:txBody>
      </p:sp>
      <p:graphicFrame>
        <p:nvGraphicFramePr>
          <p:cNvPr id="11" name="Chart 10">
            <a:extLst>
              <a:ext uri="{FF2B5EF4-FFF2-40B4-BE49-F238E27FC236}">
                <a16:creationId xmlns:a16="http://schemas.microsoft.com/office/drawing/2014/main" id="{CABA4876-D51B-26E5-4ACC-BB8AEE2D6824}"/>
              </a:ext>
            </a:extLst>
          </p:cNvPr>
          <p:cNvGraphicFramePr/>
          <p:nvPr>
            <p:extLst>
              <p:ext uri="{D42A27DB-BD31-4B8C-83A1-F6EECF244321}">
                <p14:modId xmlns:p14="http://schemas.microsoft.com/office/powerpoint/2010/main" val="2412504112"/>
              </p:ext>
            </p:extLst>
          </p:nvPr>
        </p:nvGraphicFramePr>
        <p:xfrm>
          <a:off x="4120858" y="1661020"/>
          <a:ext cx="3840294" cy="316265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97F4FE95-5EAF-9F08-B16C-B38F3A602C87}"/>
              </a:ext>
            </a:extLst>
          </p:cNvPr>
          <p:cNvSpPr txBox="1"/>
          <p:nvPr/>
        </p:nvSpPr>
        <p:spPr>
          <a:xfrm>
            <a:off x="4850234" y="5012314"/>
            <a:ext cx="3951215" cy="369332"/>
          </a:xfrm>
          <a:prstGeom prst="rect">
            <a:avLst/>
          </a:prstGeom>
          <a:noFill/>
        </p:spPr>
        <p:txBody>
          <a:bodyPr wrap="square" rtlCol="0">
            <a:spAutoFit/>
          </a:bodyPr>
          <a:lstStyle/>
          <a:p>
            <a:r>
              <a:rPr lang="en-US" dirty="0"/>
              <a:t>F(1, 181) = .24, </a:t>
            </a:r>
            <a:r>
              <a:rPr lang="en-US" i="1" dirty="0"/>
              <a:t>p </a:t>
            </a:r>
            <a:r>
              <a:rPr lang="en-US" dirty="0"/>
              <a:t>= .62</a:t>
            </a:r>
          </a:p>
        </p:txBody>
      </p:sp>
      <p:graphicFrame>
        <p:nvGraphicFramePr>
          <p:cNvPr id="15" name="Chart 14">
            <a:extLst>
              <a:ext uri="{FF2B5EF4-FFF2-40B4-BE49-F238E27FC236}">
                <a16:creationId xmlns:a16="http://schemas.microsoft.com/office/drawing/2014/main" id="{350E6393-B6C6-2985-23C8-8B2BA86E78A4}"/>
              </a:ext>
            </a:extLst>
          </p:cNvPr>
          <p:cNvGraphicFramePr/>
          <p:nvPr>
            <p:extLst>
              <p:ext uri="{D42A27DB-BD31-4B8C-83A1-F6EECF244321}">
                <p14:modId xmlns:p14="http://schemas.microsoft.com/office/powerpoint/2010/main" val="1808245002"/>
              </p:ext>
            </p:extLst>
          </p:nvPr>
        </p:nvGraphicFramePr>
        <p:xfrm>
          <a:off x="8089784" y="1690688"/>
          <a:ext cx="3649910" cy="316265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FA22EEB0-CE58-D0A7-DBD2-ADD44B707C99}"/>
              </a:ext>
            </a:extLst>
          </p:cNvPr>
          <p:cNvSpPr txBox="1"/>
          <p:nvPr/>
        </p:nvSpPr>
        <p:spPr>
          <a:xfrm>
            <a:off x="8702180" y="5012314"/>
            <a:ext cx="3294078" cy="369332"/>
          </a:xfrm>
          <a:prstGeom prst="rect">
            <a:avLst/>
          </a:prstGeom>
          <a:noFill/>
        </p:spPr>
        <p:txBody>
          <a:bodyPr wrap="square" rtlCol="0">
            <a:spAutoFit/>
          </a:bodyPr>
          <a:lstStyle/>
          <a:p>
            <a:r>
              <a:rPr lang="en-US" dirty="0"/>
              <a:t>F(1, 180) = .48, </a:t>
            </a:r>
            <a:r>
              <a:rPr lang="en-US" i="1" dirty="0"/>
              <a:t>p </a:t>
            </a:r>
            <a:r>
              <a:rPr lang="en-US" dirty="0"/>
              <a:t>= .49</a:t>
            </a:r>
          </a:p>
        </p:txBody>
      </p:sp>
    </p:spTree>
    <p:extLst>
      <p:ext uri="{BB962C8B-B14F-4D97-AF65-F5344CB8AC3E}">
        <p14:creationId xmlns:p14="http://schemas.microsoft.com/office/powerpoint/2010/main" val="3958487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BCCB2-BA88-1772-CB7A-2D841A9D90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70B896-980B-1CB2-730E-307CFA431946}"/>
              </a:ext>
            </a:extLst>
          </p:cNvPr>
          <p:cNvSpPr>
            <a:spLocks noGrp="1"/>
          </p:cNvSpPr>
          <p:nvPr>
            <p:ph type="title"/>
          </p:nvPr>
        </p:nvSpPr>
        <p:spPr/>
        <p:txBody>
          <a:bodyPr/>
          <a:lstStyle/>
          <a:p>
            <a:r>
              <a:rPr lang="en-US" dirty="0"/>
              <a:t>First Grade – Literacy </a:t>
            </a:r>
          </a:p>
        </p:txBody>
      </p:sp>
      <p:graphicFrame>
        <p:nvGraphicFramePr>
          <p:cNvPr id="7" name="Content Placeholder 6">
            <a:extLst>
              <a:ext uri="{FF2B5EF4-FFF2-40B4-BE49-F238E27FC236}">
                <a16:creationId xmlns:a16="http://schemas.microsoft.com/office/drawing/2014/main" id="{25690D1F-A6F9-DF77-6D4F-39514D1AA203}"/>
              </a:ext>
            </a:extLst>
          </p:cNvPr>
          <p:cNvGraphicFramePr>
            <a:graphicFrameLocks noGrp="1"/>
          </p:cNvGraphicFramePr>
          <p:nvPr>
            <p:ph idx="1"/>
            <p:extLst>
              <p:ext uri="{D42A27DB-BD31-4B8C-83A1-F6EECF244321}">
                <p14:modId xmlns:p14="http://schemas.microsoft.com/office/powerpoint/2010/main" val="3487213886"/>
              </p:ext>
            </p:extLst>
          </p:nvPr>
        </p:nvGraphicFramePr>
        <p:xfrm>
          <a:off x="452308" y="1661020"/>
          <a:ext cx="3649910" cy="3162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D525566-F1C8-C299-88D2-5722564AA13E}"/>
              </a:ext>
            </a:extLst>
          </p:cNvPr>
          <p:cNvSpPr txBox="1"/>
          <p:nvPr/>
        </p:nvSpPr>
        <p:spPr>
          <a:xfrm>
            <a:off x="1115735" y="5012314"/>
            <a:ext cx="3951215" cy="369332"/>
          </a:xfrm>
          <a:prstGeom prst="rect">
            <a:avLst/>
          </a:prstGeom>
          <a:noFill/>
        </p:spPr>
        <p:txBody>
          <a:bodyPr wrap="square" rtlCol="0">
            <a:spAutoFit/>
          </a:bodyPr>
          <a:lstStyle/>
          <a:p>
            <a:r>
              <a:rPr lang="en-US" dirty="0"/>
              <a:t>F(1, 236) = 1.62, </a:t>
            </a:r>
            <a:r>
              <a:rPr lang="en-US" i="1" dirty="0"/>
              <a:t>p </a:t>
            </a:r>
            <a:r>
              <a:rPr lang="en-US" dirty="0"/>
              <a:t>= .21</a:t>
            </a:r>
          </a:p>
        </p:txBody>
      </p:sp>
      <p:graphicFrame>
        <p:nvGraphicFramePr>
          <p:cNvPr id="11" name="Chart 10">
            <a:extLst>
              <a:ext uri="{FF2B5EF4-FFF2-40B4-BE49-F238E27FC236}">
                <a16:creationId xmlns:a16="http://schemas.microsoft.com/office/drawing/2014/main" id="{69AB88E3-5BFB-12B7-013C-1579CCAAFD5A}"/>
              </a:ext>
            </a:extLst>
          </p:cNvPr>
          <p:cNvGraphicFramePr/>
          <p:nvPr>
            <p:extLst>
              <p:ext uri="{D42A27DB-BD31-4B8C-83A1-F6EECF244321}">
                <p14:modId xmlns:p14="http://schemas.microsoft.com/office/powerpoint/2010/main" val="709423910"/>
              </p:ext>
            </p:extLst>
          </p:nvPr>
        </p:nvGraphicFramePr>
        <p:xfrm>
          <a:off x="4120858" y="1661020"/>
          <a:ext cx="3840294" cy="316265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78951628-852A-DBC4-ABA9-3413D2B35C21}"/>
              </a:ext>
            </a:extLst>
          </p:cNvPr>
          <p:cNvSpPr txBox="1"/>
          <p:nvPr/>
        </p:nvSpPr>
        <p:spPr>
          <a:xfrm>
            <a:off x="4774732" y="5012314"/>
            <a:ext cx="3186420" cy="369332"/>
          </a:xfrm>
          <a:prstGeom prst="rect">
            <a:avLst/>
          </a:prstGeom>
          <a:noFill/>
        </p:spPr>
        <p:txBody>
          <a:bodyPr wrap="square" rtlCol="0">
            <a:spAutoFit/>
          </a:bodyPr>
          <a:lstStyle/>
          <a:p>
            <a:r>
              <a:rPr lang="en-US" dirty="0"/>
              <a:t>F(1, 187) = .23, </a:t>
            </a:r>
            <a:r>
              <a:rPr lang="en-US" i="1" dirty="0"/>
              <a:t>p </a:t>
            </a:r>
            <a:r>
              <a:rPr lang="en-US" dirty="0"/>
              <a:t>= .63</a:t>
            </a:r>
          </a:p>
        </p:txBody>
      </p:sp>
      <p:graphicFrame>
        <p:nvGraphicFramePr>
          <p:cNvPr id="15" name="Chart 14">
            <a:extLst>
              <a:ext uri="{FF2B5EF4-FFF2-40B4-BE49-F238E27FC236}">
                <a16:creationId xmlns:a16="http://schemas.microsoft.com/office/drawing/2014/main" id="{F075D62D-4D9C-718A-0F3C-3A052BDDFD9D}"/>
              </a:ext>
            </a:extLst>
          </p:cNvPr>
          <p:cNvGraphicFramePr/>
          <p:nvPr>
            <p:extLst>
              <p:ext uri="{D42A27DB-BD31-4B8C-83A1-F6EECF244321}">
                <p14:modId xmlns:p14="http://schemas.microsoft.com/office/powerpoint/2010/main" val="3346245199"/>
              </p:ext>
            </p:extLst>
          </p:nvPr>
        </p:nvGraphicFramePr>
        <p:xfrm>
          <a:off x="8089784" y="1690688"/>
          <a:ext cx="3649910" cy="316265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1B156BAE-180A-1B95-4A98-830CDF8D1113}"/>
              </a:ext>
            </a:extLst>
          </p:cNvPr>
          <p:cNvSpPr txBox="1"/>
          <p:nvPr/>
        </p:nvSpPr>
        <p:spPr>
          <a:xfrm>
            <a:off x="8702180" y="5012314"/>
            <a:ext cx="3294078" cy="369332"/>
          </a:xfrm>
          <a:prstGeom prst="rect">
            <a:avLst/>
          </a:prstGeom>
          <a:noFill/>
        </p:spPr>
        <p:txBody>
          <a:bodyPr wrap="square" rtlCol="0">
            <a:spAutoFit/>
          </a:bodyPr>
          <a:lstStyle/>
          <a:p>
            <a:r>
              <a:rPr lang="en-US" dirty="0"/>
              <a:t>F(1, 187) = .88, </a:t>
            </a:r>
            <a:r>
              <a:rPr lang="en-US" i="1" dirty="0"/>
              <a:t>p </a:t>
            </a:r>
            <a:r>
              <a:rPr lang="en-US" dirty="0"/>
              <a:t>= .35</a:t>
            </a:r>
          </a:p>
        </p:txBody>
      </p:sp>
    </p:spTree>
    <p:extLst>
      <p:ext uri="{BB962C8B-B14F-4D97-AF65-F5344CB8AC3E}">
        <p14:creationId xmlns:p14="http://schemas.microsoft.com/office/powerpoint/2010/main" val="1356894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9CC9D-D59C-4A50-9096-FEE7AD31D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2917A-97F3-6479-0C4A-1E480113A052}"/>
              </a:ext>
            </a:extLst>
          </p:cNvPr>
          <p:cNvSpPr>
            <a:spLocks noGrp="1"/>
          </p:cNvSpPr>
          <p:nvPr>
            <p:ph type="title"/>
          </p:nvPr>
        </p:nvSpPr>
        <p:spPr/>
        <p:txBody>
          <a:bodyPr/>
          <a:lstStyle/>
          <a:p>
            <a:r>
              <a:rPr lang="en-US" dirty="0"/>
              <a:t>First Grade – Numeracy </a:t>
            </a:r>
          </a:p>
        </p:txBody>
      </p:sp>
      <p:graphicFrame>
        <p:nvGraphicFramePr>
          <p:cNvPr id="7" name="Content Placeholder 6">
            <a:extLst>
              <a:ext uri="{FF2B5EF4-FFF2-40B4-BE49-F238E27FC236}">
                <a16:creationId xmlns:a16="http://schemas.microsoft.com/office/drawing/2014/main" id="{82AC1936-6E5D-4818-33B1-1DCD37938BF9}"/>
              </a:ext>
            </a:extLst>
          </p:cNvPr>
          <p:cNvGraphicFramePr>
            <a:graphicFrameLocks noGrp="1"/>
          </p:cNvGraphicFramePr>
          <p:nvPr>
            <p:ph idx="1"/>
            <p:extLst>
              <p:ext uri="{D42A27DB-BD31-4B8C-83A1-F6EECF244321}">
                <p14:modId xmlns:p14="http://schemas.microsoft.com/office/powerpoint/2010/main" val="4034515712"/>
              </p:ext>
            </p:extLst>
          </p:nvPr>
        </p:nvGraphicFramePr>
        <p:xfrm>
          <a:off x="452308" y="1661020"/>
          <a:ext cx="3649910" cy="3162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0583EA3-C55B-E484-9FB1-5E378A4364D3}"/>
              </a:ext>
            </a:extLst>
          </p:cNvPr>
          <p:cNvSpPr txBox="1"/>
          <p:nvPr/>
        </p:nvSpPr>
        <p:spPr>
          <a:xfrm>
            <a:off x="1115735" y="5012314"/>
            <a:ext cx="3951215" cy="369332"/>
          </a:xfrm>
          <a:prstGeom prst="rect">
            <a:avLst/>
          </a:prstGeom>
          <a:noFill/>
        </p:spPr>
        <p:txBody>
          <a:bodyPr wrap="square" rtlCol="0">
            <a:spAutoFit/>
          </a:bodyPr>
          <a:lstStyle/>
          <a:p>
            <a:r>
              <a:rPr lang="en-US" dirty="0"/>
              <a:t>F(1, 234) = .002, </a:t>
            </a:r>
            <a:r>
              <a:rPr lang="en-US" i="1" dirty="0"/>
              <a:t>p </a:t>
            </a:r>
            <a:r>
              <a:rPr lang="en-US" dirty="0"/>
              <a:t>= .88</a:t>
            </a:r>
          </a:p>
        </p:txBody>
      </p:sp>
      <p:graphicFrame>
        <p:nvGraphicFramePr>
          <p:cNvPr id="11" name="Chart 10">
            <a:extLst>
              <a:ext uri="{FF2B5EF4-FFF2-40B4-BE49-F238E27FC236}">
                <a16:creationId xmlns:a16="http://schemas.microsoft.com/office/drawing/2014/main" id="{2D3CD8EE-A15A-1904-9756-7A6938567B51}"/>
              </a:ext>
            </a:extLst>
          </p:cNvPr>
          <p:cNvGraphicFramePr/>
          <p:nvPr>
            <p:extLst>
              <p:ext uri="{D42A27DB-BD31-4B8C-83A1-F6EECF244321}">
                <p14:modId xmlns:p14="http://schemas.microsoft.com/office/powerpoint/2010/main" val="1281646983"/>
              </p:ext>
            </p:extLst>
          </p:nvPr>
        </p:nvGraphicFramePr>
        <p:xfrm>
          <a:off x="4120858" y="1661020"/>
          <a:ext cx="3840294" cy="316265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B9680F0D-E7E8-0AB0-C075-34C270002ED4}"/>
              </a:ext>
            </a:extLst>
          </p:cNvPr>
          <p:cNvSpPr txBox="1"/>
          <p:nvPr/>
        </p:nvSpPr>
        <p:spPr>
          <a:xfrm>
            <a:off x="4850234" y="5012314"/>
            <a:ext cx="3951215" cy="369332"/>
          </a:xfrm>
          <a:prstGeom prst="rect">
            <a:avLst/>
          </a:prstGeom>
          <a:noFill/>
        </p:spPr>
        <p:txBody>
          <a:bodyPr wrap="square" rtlCol="0">
            <a:spAutoFit/>
          </a:bodyPr>
          <a:lstStyle/>
          <a:p>
            <a:r>
              <a:rPr lang="en-US" dirty="0"/>
              <a:t>F(1, 234) = .32, </a:t>
            </a:r>
            <a:r>
              <a:rPr lang="en-US" i="1" dirty="0"/>
              <a:t>p </a:t>
            </a:r>
            <a:r>
              <a:rPr lang="en-US" dirty="0"/>
              <a:t>= .57</a:t>
            </a:r>
          </a:p>
        </p:txBody>
      </p:sp>
      <p:graphicFrame>
        <p:nvGraphicFramePr>
          <p:cNvPr id="15" name="Chart 14">
            <a:extLst>
              <a:ext uri="{FF2B5EF4-FFF2-40B4-BE49-F238E27FC236}">
                <a16:creationId xmlns:a16="http://schemas.microsoft.com/office/drawing/2014/main" id="{89242C2C-A1D9-8426-25B6-F42553094275}"/>
              </a:ext>
            </a:extLst>
          </p:cNvPr>
          <p:cNvGraphicFramePr/>
          <p:nvPr>
            <p:extLst>
              <p:ext uri="{D42A27DB-BD31-4B8C-83A1-F6EECF244321}">
                <p14:modId xmlns:p14="http://schemas.microsoft.com/office/powerpoint/2010/main" val="1874137610"/>
              </p:ext>
            </p:extLst>
          </p:nvPr>
        </p:nvGraphicFramePr>
        <p:xfrm>
          <a:off x="8089784" y="1690688"/>
          <a:ext cx="3649910" cy="316265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4B843232-029F-C953-18F8-BAF35CBEE4B4}"/>
              </a:ext>
            </a:extLst>
          </p:cNvPr>
          <p:cNvSpPr txBox="1"/>
          <p:nvPr/>
        </p:nvSpPr>
        <p:spPr>
          <a:xfrm>
            <a:off x="8702180" y="5012314"/>
            <a:ext cx="3294078" cy="369332"/>
          </a:xfrm>
          <a:prstGeom prst="rect">
            <a:avLst/>
          </a:prstGeom>
          <a:noFill/>
        </p:spPr>
        <p:txBody>
          <a:bodyPr wrap="square" rtlCol="0">
            <a:spAutoFit/>
          </a:bodyPr>
          <a:lstStyle/>
          <a:p>
            <a:r>
              <a:rPr lang="en-US" dirty="0"/>
              <a:t>F(1, 234) = 4.08, </a:t>
            </a:r>
            <a:r>
              <a:rPr lang="en-US" i="1" dirty="0"/>
              <a:t>p </a:t>
            </a:r>
            <a:r>
              <a:rPr lang="en-US" dirty="0"/>
              <a:t>= .05</a:t>
            </a:r>
          </a:p>
        </p:txBody>
      </p:sp>
      <p:sp>
        <p:nvSpPr>
          <p:cNvPr id="3" name="Rectangle 2">
            <a:extLst>
              <a:ext uri="{FF2B5EF4-FFF2-40B4-BE49-F238E27FC236}">
                <a16:creationId xmlns:a16="http://schemas.microsoft.com/office/drawing/2014/main" id="{CF905A00-149B-9D1B-C8DE-7D92B20F4732}"/>
              </a:ext>
            </a:extLst>
          </p:cNvPr>
          <p:cNvSpPr/>
          <p:nvPr/>
        </p:nvSpPr>
        <p:spPr>
          <a:xfrm>
            <a:off x="8702180" y="5012314"/>
            <a:ext cx="2748792" cy="47408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3220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AFD52A-1AAD-FF7A-57F8-5728A71C9A1B}"/>
              </a:ext>
            </a:extLst>
          </p:cNvPr>
          <p:cNvSpPr>
            <a:spLocks noGrp="1"/>
          </p:cNvSpPr>
          <p:nvPr>
            <p:ph type="title"/>
          </p:nvPr>
        </p:nvSpPr>
        <p:spPr/>
        <p:txBody>
          <a:bodyPr/>
          <a:lstStyle/>
          <a:p>
            <a:r>
              <a:rPr lang="en-US" dirty="0"/>
              <a:t>Conclusions </a:t>
            </a:r>
          </a:p>
        </p:txBody>
      </p:sp>
      <p:sp>
        <p:nvSpPr>
          <p:cNvPr id="5" name="Content Placeholder 4">
            <a:extLst>
              <a:ext uri="{FF2B5EF4-FFF2-40B4-BE49-F238E27FC236}">
                <a16:creationId xmlns:a16="http://schemas.microsoft.com/office/drawing/2014/main" id="{3288C5A7-A2F4-DF11-A1B1-B096102F5CCD}"/>
              </a:ext>
            </a:extLst>
          </p:cNvPr>
          <p:cNvSpPr>
            <a:spLocks noGrp="1"/>
          </p:cNvSpPr>
          <p:nvPr>
            <p:ph idx="1"/>
          </p:nvPr>
        </p:nvSpPr>
        <p:spPr>
          <a:xfrm>
            <a:off x="838200" y="1392573"/>
            <a:ext cx="10515600" cy="4551028"/>
          </a:xfrm>
        </p:spPr>
        <p:txBody>
          <a:bodyPr/>
          <a:lstStyle/>
          <a:p>
            <a:r>
              <a:rPr lang="en-US" dirty="0"/>
              <a:t>Children who attended nature and non-nature classrooms showed similar growth in </a:t>
            </a:r>
            <a:r>
              <a:rPr lang="en-US" u="sng" dirty="0"/>
              <a:t>literacy</a:t>
            </a:r>
            <a:r>
              <a:rPr lang="en-US" dirty="0"/>
              <a:t> skills</a:t>
            </a:r>
          </a:p>
          <a:p>
            <a:r>
              <a:rPr lang="en-US" dirty="0"/>
              <a:t>Children who attended nature and non-nature classrooms showed similar growth in many </a:t>
            </a:r>
            <a:r>
              <a:rPr lang="en-US" u="sng" dirty="0"/>
              <a:t>numeracy</a:t>
            </a:r>
            <a:r>
              <a:rPr lang="en-US" dirty="0"/>
              <a:t> skills</a:t>
            </a:r>
          </a:p>
          <a:p>
            <a:r>
              <a:rPr lang="en-US" dirty="0"/>
              <a:t>However, children in non-nature classrooms had significantly greater gains in solving math word problems</a:t>
            </a:r>
          </a:p>
          <a:p>
            <a:pPr lvl="1"/>
            <a:r>
              <a:rPr lang="en-US" dirty="0"/>
              <a:t>Many elementary aged children struggle with math word problems </a:t>
            </a:r>
            <a:r>
              <a:rPr lang="en-US" sz="1400" dirty="0"/>
              <a:t>(</a:t>
            </a:r>
            <a:r>
              <a:rPr lang="en-US" sz="1400" dirty="0" err="1"/>
              <a:t>Vessonen</a:t>
            </a:r>
            <a:r>
              <a:rPr lang="en-US" sz="1400" dirty="0"/>
              <a:t>, et al., 2024)</a:t>
            </a:r>
          </a:p>
          <a:p>
            <a:pPr lvl="1"/>
            <a:r>
              <a:rPr lang="en-US" dirty="0"/>
              <a:t>Nature teachers may need to provide more explicit instruction in this area</a:t>
            </a:r>
          </a:p>
        </p:txBody>
      </p:sp>
    </p:spTree>
    <p:extLst>
      <p:ext uri="{BB962C8B-B14F-4D97-AF65-F5344CB8AC3E}">
        <p14:creationId xmlns:p14="http://schemas.microsoft.com/office/powerpoint/2010/main" val="3736699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92E55-E756-FF96-CF11-DC95BC2DCE22}"/>
              </a:ext>
            </a:extLst>
          </p:cNvPr>
          <p:cNvSpPr>
            <a:spLocks noGrp="1"/>
          </p:cNvSpPr>
          <p:nvPr>
            <p:ph type="ctrTitle"/>
          </p:nvPr>
        </p:nvSpPr>
        <p:spPr/>
        <p:txBody>
          <a:bodyPr/>
          <a:lstStyle/>
          <a:p>
            <a:r>
              <a:rPr lang="en-US" dirty="0"/>
              <a:t>Examining the Relationship Between Time Outside and Teachers’ Reported Well-Being</a:t>
            </a:r>
          </a:p>
        </p:txBody>
      </p:sp>
      <p:sp>
        <p:nvSpPr>
          <p:cNvPr id="5" name="Subtitle 4">
            <a:extLst>
              <a:ext uri="{FF2B5EF4-FFF2-40B4-BE49-F238E27FC236}">
                <a16:creationId xmlns:a16="http://schemas.microsoft.com/office/drawing/2014/main" id="{2576CAF2-B853-B34C-7008-1D2FEC00762F}"/>
              </a:ext>
            </a:extLst>
          </p:cNvPr>
          <p:cNvSpPr>
            <a:spLocks noGrp="1"/>
          </p:cNvSpPr>
          <p:nvPr>
            <p:ph type="subTitle" idx="1"/>
          </p:nvPr>
        </p:nvSpPr>
        <p:spPr/>
        <p:txBody>
          <a:bodyPr/>
          <a:lstStyle/>
          <a:p>
            <a:r>
              <a:rPr lang="en-US" dirty="0"/>
              <a:t>Arianna E. Pikus, Eleanor Su-Keene, &amp; Kristen </a:t>
            </a:r>
            <a:r>
              <a:rPr lang="en-US" dirty="0" err="1"/>
              <a:t>Shumbera</a:t>
            </a:r>
            <a:r>
              <a:rPr lang="en-US" dirty="0"/>
              <a:t> (</a:t>
            </a:r>
            <a:r>
              <a:rPr lang="en-US" i="1" dirty="0"/>
              <a:t>under review)</a:t>
            </a:r>
            <a:endParaRPr lang="en-US" dirty="0"/>
          </a:p>
        </p:txBody>
      </p:sp>
    </p:spTree>
    <p:extLst>
      <p:ext uri="{BB962C8B-B14F-4D97-AF65-F5344CB8AC3E}">
        <p14:creationId xmlns:p14="http://schemas.microsoft.com/office/powerpoint/2010/main" val="3358815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82523-CE30-409C-4574-C818317CE25C}"/>
              </a:ext>
            </a:extLst>
          </p:cNvPr>
          <p:cNvSpPr>
            <a:spLocks noGrp="1"/>
          </p:cNvSpPr>
          <p:nvPr>
            <p:ph type="title"/>
          </p:nvPr>
        </p:nvSpPr>
        <p:spPr/>
        <p:txBody>
          <a:bodyPr/>
          <a:lstStyle/>
          <a:p>
            <a:r>
              <a:rPr lang="en-US" dirty="0"/>
              <a:t>Background</a:t>
            </a:r>
          </a:p>
        </p:txBody>
      </p:sp>
      <p:sp>
        <p:nvSpPr>
          <p:cNvPr id="5" name="Content Placeholder 4">
            <a:extLst>
              <a:ext uri="{FF2B5EF4-FFF2-40B4-BE49-F238E27FC236}">
                <a16:creationId xmlns:a16="http://schemas.microsoft.com/office/drawing/2014/main" id="{0671C424-25AB-F60C-4016-15CC4A7B9F0C}"/>
              </a:ext>
            </a:extLst>
          </p:cNvPr>
          <p:cNvSpPr>
            <a:spLocks noGrp="1"/>
          </p:cNvSpPr>
          <p:nvPr>
            <p:ph idx="1"/>
          </p:nvPr>
        </p:nvSpPr>
        <p:spPr/>
        <p:txBody>
          <a:bodyPr/>
          <a:lstStyle/>
          <a:p>
            <a:r>
              <a:rPr lang="en-US" dirty="0"/>
              <a:t>Teacher well-being is related to teacher effectiveness, student outcomes (Duckworth et al., 2009), teacher satisfaction and positive emotions (Bullough &amp; Pinnegar, 2009), and negatively related to burnout and stress (Buric et al., 2019).</a:t>
            </a:r>
          </a:p>
          <a:p>
            <a:r>
              <a:rPr lang="en-US" dirty="0"/>
              <a:t>Time outside has been shown to contribute to one’s personal health, mental health, and overall well-being (Mintz et al., 2021; Russell et al., 2013). </a:t>
            </a:r>
          </a:p>
          <a:p>
            <a:r>
              <a:rPr lang="en-US" dirty="0"/>
              <a:t>However, the role of being outside in nature has yet to be studied on teachers’ well-being. </a:t>
            </a:r>
          </a:p>
          <a:p>
            <a:endParaRPr lang="en-US" dirty="0"/>
          </a:p>
        </p:txBody>
      </p:sp>
    </p:spTree>
    <p:extLst>
      <p:ext uri="{BB962C8B-B14F-4D97-AF65-F5344CB8AC3E}">
        <p14:creationId xmlns:p14="http://schemas.microsoft.com/office/powerpoint/2010/main" val="1932016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12CF-8713-0069-7A71-EC8064E2C771}"/>
              </a:ext>
            </a:extLst>
          </p:cNvPr>
          <p:cNvSpPr>
            <a:spLocks noGrp="1"/>
          </p:cNvSpPr>
          <p:nvPr>
            <p:ph type="title"/>
          </p:nvPr>
        </p:nvSpPr>
        <p:spPr/>
        <p:txBody>
          <a:bodyPr/>
          <a:lstStyle/>
          <a:p>
            <a:r>
              <a:rPr lang="en-US" dirty="0"/>
              <a:t>Research Questions </a:t>
            </a:r>
          </a:p>
        </p:txBody>
      </p:sp>
      <p:sp>
        <p:nvSpPr>
          <p:cNvPr id="3" name="Content Placeholder 2">
            <a:extLst>
              <a:ext uri="{FF2B5EF4-FFF2-40B4-BE49-F238E27FC236}">
                <a16:creationId xmlns:a16="http://schemas.microsoft.com/office/drawing/2014/main" id="{1E4ED132-93E1-9341-86AB-047C4124FA92}"/>
              </a:ext>
            </a:extLst>
          </p:cNvPr>
          <p:cNvSpPr>
            <a:spLocks noGrp="1"/>
          </p:cNvSpPr>
          <p:nvPr>
            <p:ph idx="1"/>
          </p:nvPr>
        </p:nvSpPr>
        <p:spPr/>
        <p:txBody>
          <a:bodyPr/>
          <a:lstStyle/>
          <a:p>
            <a:r>
              <a:rPr lang="en-US" dirty="0"/>
              <a:t>On average, how much time do teachers spend outdoors during work hours and non-work hours in a typical week?</a:t>
            </a:r>
          </a:p>
          <a:p>
            <a:r>
              <a:rPr lang="en-US" dirty="0"/>
              <a:t>To what degree does time outdoors predict teachers’ well-being? </a:t>
            </a:r>
          </a:p>
          <a:p>
            <a:endParaRPr lang="en-US" dirty="0"/>
          </a:p>
        </p:txBody>
      </p:sp>
    </p:spTree>
    <p:extLst>
      <p:ext uri="{BB962C8B-B14F-4D97-AF65-F5344CB8AC3E}">
        <p14:creationId xmlns:p14="http://schemas.microsoft.com/office/powerpoint/2010/main" val="3870548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7B4E14-9067-9834-0784-167706CEEF5D}"/>
              </a:ext>
            </a:extLst>
          </p:cNvPr>
          <p:cNvSpPr>
            <a:spLocks noGrp="1"/>
          </p:cNvSpPr>
          <p:nvPr>
            <p:ph type="title"/>
          </p:nvPr>
        </p:nvSpPr>
        <p:spPr/>
        <p:txBody>
          <a:bodyPr/>
          <a:lstStyle/>
          <a:p>
            <a:r>
              <a:rPr lang="en-US" dirty="0"/>
              <a:t>Methods </a:t>
            </a:r>
          </a:p>
        </p:txBody>
      </p:sp>
    </p:spTree>
    <p:extLst>
      <p:ext uri="{BB962C8B-B14F-4D97-AF65-F5344CB8AC3E}">
        <p14:creationId xmlns:p14="http://schemas.microsoft.com/office/powerpoint/2010/main" val="392360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DC101-18C3-082B-5CA9-FDE19D1064E7}"/>
              </a:ext>
            </a:extLst>
          </p:cNvPr>
          <p:cNvSpPr>
            <a:spLocks noGrp="1"/>
          </p:cNvSpPr>
          <p:nvPr>
            <p:ph type="title"/>
          </p:nvPr>
        </p:nvSpPr>
        <p:spPr/>
        <p:txBody>
          <a:bodyPr/>
          <a:lstStyle/>
          <a:p>
            <a:r>
              <a:rPr lang="en-US" dirty="0"/>
              <a:t>Background </a:t>
            </a:r>
          </a:p>
        </p:txBody>
      </p:sp>
      <p:sp>
        <p:nvSpPr>
          <p:cNvPr id="2" name="Content Placeholder 1">
            <a:extLst>
              <a:ext uri="{FF2B5EF4-FFF2-40B4-BE49-F238E27FC236}">
                <a16:creationId xmlns:a16="http://schemas.microsoft.com/office/drawing/2014/main" id="{8794AE66-5B21-CAA4-83E6-90FAF5AC95A4}"/>
              </a:ext>
            </a:extLst>
          </p:cNvPr>
          <p:cNvSpPr>
            <a:spLocks noGrp="1"/>
          </p:cNvSpPr>
          <p:nvPr>
            <p:ph idx="1"/>
          </p:nvPr>
        </p:nvSpPr>
        <p:spPr/>
        <p:txBody>
          <a:bodyPr/>
          <a:lstStyle/>
          <a:p>
            <a:r>
              <a:rPr lang="en-US" dirty="0"/>
              <a:t>Nature-based education is growing in the U.S.</a:t>
            </a:r>
          </a:p>
          <a:p>
            <a:pPr lvl="1"/>
            <a:r>
              <a:rPr lang="en-US" dirty="0"/>
              <a:t>Current estimation: </a:t>
            </a:r>
          </a:p>
          <a:p>
            <a:pPr lvl="2"/>
            <a:r>
              <a:rPr lang="en-US" dirty="0"/>
              <a:t>800 programs</a:t>
            </a:r>
          </a:p>
          <a:p>
            <a:pPr lvl="2"/>
            <a:r>
              <a:rPr lang="en-US" dirty="0"/>
              <a:t>25,000 children</a:t>
            </a:r>
          </a:p>
          <a:p>
            <a:pPr lvl="2"/>
            <a:r>
              <a:rPr lang="en-US" dirty="0"/>
              <a:t>48 states</a:t>
            </a:r>
          </a:p>
          <a:p>
            <a:pPr lvl="1"/>
            <a:endParaRPr lang="en-US" dirty="0"/>
          </a:p>
        </p:txBody>
      </p:sp>
      <p:pic>
        <p:nvPicPr>
          <p:cNvPr id="5" name="Picture 4">
            <a:extLst>
              <a:ext uri="{FF2B5EF4-FFF2-40B4-BE49-F238E27FC236}">
                <a16:creationId xmlns:a16="http://schemas.microsoft.com/office/drawing/2014/main" id="{D163B90E-0BF2-CFAA-A806-FAE8642EF739}"/>
              </a:ext>
            </a:extLst>
          </p:cNvPr>
          <p:cNvPicPr>
            <a:picLocks noChangeAspect="1"/>
          </p:cNvPicPr>
          <p:nvPr/>
        </p:nvPicPr>
        <p:blipFill>
          <a:blip r:embed="rId2"/>
          <a:stretch>
            <a:fillRect/>
          </a:stretch>
        </p:blipFill>
        <p:spPr>
          <a:xfrm>
            <a:off x="5140210" y="2328170"/>
            <a:ext cx="5952663" cy="3646768"/>
          </a:xfrm>
          <a:prstGeom prst="rect">
            <a:avLst/>
          </a:prstGeom>
        </p:spPr>
      </p:pic>
    </p:spTree>
    <p:extLst>
      <p:ext uri="{BB962C8B-B14F-4D97-AF65-F5344CB8AC3E}">
        <p14:creationId xmlns:p14="http://schemas.microsoft.com/office/powerpoint/2010/main" val="4114185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D87176-32D0-91B8-F348-9AD7FCDFE89E}"/>
              </a:ext>
            </a:extLst>
          </p:cNvPr>
          <p:cNvSpPr>
            <a:spLocks noGrp="1"/>
          </p:cNvSpPr>
          <p:nvPr>
            <p:ph type="title"/>
          </p:nvPr>
        </p:nvSpPr>
        <p:spPr/>
        <p:txBody>
          <a:bodyPr/>
          <a:lstStyle/>
          <a:p>
            <a:r>
              <a:rPr lang="en-US" dirty="0"/>
              <a:t>Participants </a:t>
            </a:r>
          </a:p>
        </p:txBody>
      </p:sp>
      <p:sp>
        <p:nvSpPr>
          <p:cNvPr id="4" name="Content Placeholder 3">
            <a:extLst>
              <a:ext uri="{FF2B5EF4-FFF2-40B4-BE49-F238E27FC236}">
                <a16:creationId xmlns:a16="http://schemas.microsoft.com/office/drawing/2014/main" id="{AF026ABF-7755-59D1-1926-8CBA8C59B6AC}"/>
              </a:ext>
            </a:extLst>
          </p:cNvPr>
          <p:cNvSpPr>
            <a:spLocks noGrp="1"/>
          </p:cNvSpPr>
          <p:nvPr>
            <p:ph idx="1"/>
          </p:nvPr>
        </p:nvSpPr>
        <p:spPr/>
        <p:txBody>
          <a:bodyPr/>
          <a:lstStyle/>
          <a:p>
            <a:r>
              <a:rPr lang="en-US" dirty="0"/>
              <a:t>206 public school K-12 teachers from across Texas</a:t>
            </a:r>
          </a:p>
          <a:p>
            <a:pPr lvl="1"/>
            <a:r>
              <a:rPr lang="en-US" dirty="0"/>
              <a:t>Majority of the sample identified as: </a:t>
            </a:r>
          </a:p>
          <a:p>
            <a:pPr lvl="2"/>
            <a:r>
              <a:rPr lang="en-US" dirty="0"/>
              <a:t>Female (</a:t>
            </a:r>
            <a:r>
              <a:rPr lang="en-US" i="1" dirty="0"/>
              <a:t>n = </a:t>
            </a:r>
            <a:r>
              <a:rPr lang="en-US" dirty="0"/>
              <a:t>177)</a:t>
            </a:r>
          </a:p>
          <a:p>
            <a:pPr lvl="2"/>
            <a:r>
              <a:rPr lang="en-US" dirty="0"/>
              <a:t>White (</a:t>
            </a:r>
            <a:r>
              <a:rPr lang="en-US" i="1" dirty="0"/>
              <a:t>n </a:t>
            </a:r>
            <a:r>
              <a:rPr lang="en-US" dirty="0"/>
              <a:t>= 176) </a:t>
            </a:r>
          </a:p>
          <a:p>
            <a:pPr lvl="1"/>
            <a:r>
              <a:rPr lang="en-US" dirty="0"/>
              <a:t>Years of experience ranged from 0 - 38 years (</a:t>
            </a:r>
            <a:r>
              <a:rPr lang="en-US" i="1" dirty="0"/>
              <a:t>M</a:t>
            </a:r>
            <a:r>
              <a:rPr lang="en-US" dirty="0"/>
              <a:t> = 9.86 years, </a:t>
            </a:r>
            <a:r>
              <a:rPr lang="en-US" i="1" dirty="0"/>
              <a:t>SD </a:t>
            </a:r>
            <a:r>
              <a:rPr lang="en-US" dirty="0"/>
              <a:t>= 7.59) </a:t>
            </a:r>
          </a:p>
          <a:p>
            <a:pPr lvl="1"/>
            <a:r>
              <a:rPr lang="en-US" dirty="0"/>
              <a:t>Classroom : </a:t>
            </a:r>
          </a:p>
          <a:p>
            <a:pPr lvl="2"/>
            <a:r>
              <a:rPr lang="en-US" dirty="0"/>
              <a:t>Elementary school (</a:t>
            </a:r>
            <a:r>
              <a:rPr lang="en-US" i="1" dirty="0"/>
              <a:t>n </a:t>
            </a:r>
            <a:r>
              <a:rPr lang="en-US" dirty="0"/>
              <a:t>= 104), Middle school (</a:t>
            </a:r>
            <a:r>
              <a:rPr lang="en-US" i="1" dirty="0"/>
              <a:t>n </a:t>
            </a:r>
            <a:r>
              <a:rPr lang="en-US" dirty="0"/>
              <a:t>= 66), High school (</a:t>
            </a:r>
            <a:r>
              <a:rPr lang="en-US" i="1" dirty="0"/>
              <a:t>n </a:t>
            </a:r>
            <a:r>
              <a:rPr lang="en-US" dirty="0"/>
              <a:t>= 36)</a:t>
            </a:r>
          </a:p>
          <a:p>
            <a:pPr lvl="2"/>
            <a:r>
              <a:rPr lang="en-US" dirty="0"/>
              <a:t>Rural (</a:t>
            </a:r>
            <a:r>
              <a:rPr lang="en-US" i="1" dirty="0"/>
              <a:t>n </a:t>
            </a:r>
            <a:r>
              <a:rPr lang="en-US" dirty="0"/>
              <a:t>= 56), suburban (</a:t>
            </a:r>
            <a:r>
              <a:rPr lang="en-US" i="1" dirty="0"/>
              <a:t>n </a:t>
            </a:r>
            <a:r>
              <a:rPr lang="en-US" dirty="0"/>
              <a:t>= 80), urban (</a:t>
            </a:r>
            <a:r>
              <a:rPr lang="en-US" i="1" dirty="0"/>
              <a:t>n </a:t>
            </a:r>
            <a:r>
              <a:rPr lang="en-US" dirty="0"/>
              <a:t>= 70)</a:t>
            </a:r>
          </a:p>
          <a:p>
            <a:pPr lvl="2"/>
            <a:r>
              <a:rPr lang="en-US" dirty="0"/>
              <a:t>FRL: </a:t>
            </a:r>
            <a:r>
              <a:rPr lang="en-US" i="1" dirty="0"/>
              <a:t>M = </a:t>
            </a:r>
            <a:r>
              <a:rPr lang="en-US" dirty="0"/>
              <a:t>64.8, </a:t>
            </a:r>
            <a:r>
              <a:rPr lang="en-US" i="1" dirty="0"/>
              <a:t>SD </a:t>
            </a:r>
            <a:r>
              <a:rPr lang="en-US" dirty="0"/>
              <a:t>= 31 (Range: 3 - 100)</a:t>
            </a:r>
          </a:p>
          <a:p>
            <a:endParaRPr lang="en-US" dirty="0"/>
          </a:p>
        </p:txBody>
      </p:sp>
    </p:spTree>
    <p:extLst>
      <p:ext uri="{BB962C8B-B14F-4D97-AF65-F5344CB8AC3E}">
        <p14:creationId xmlns:p14="http://schemas.microsoft.com/office/powerpoint/2010/main" val="4226135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A72D-4B0A-5B10-68B7-CB1838135183}"/>
              </a:ext>
            </a:extLst>
          </p:cNvPr>
          <p:cNvSpPr>
            <a:spLocks noGrp="1"/>
          </p:cNvSpPr>
          <p:nvPr>
            <p:ph type="title"/>
          </p:nvPr>
        </p:nvSpPr>
        <p:spPr/>
        <p:txBody>
          <a:bodyPr/>
          <a:lstStyle/>
          <a:p>
            <a:r>
              <a:rPr lang="en-US" dirty="0"/>
              <a:t>Measures </a:t>
            </a:r>
          </a:p>
        </p:txBody>
      </p:sp>
      <p:sp>
        <p:nvSpPr>
          <p:cNvPr id="3" name="Content Placeholder 2">
            <a:extLst>
              <a:ext uri="{FF2B5EF4-FFF2-40B4-BE49-F238E27FC236}">
                <a16:creationId xmlns:a16="http://schemas.microsoft.com/office/drawing/2014/main" id="{B6804B4F-5713-2D94-F96E-A87908E45053}"/>
              </a:ext>
            </a:extLst>
          </p:cNvPr>
          <p:cNvSpPr>
            <a:spLocks noGrp="1"/>
          </p:cNvSpPr>
          <p:nvPr>
            <p:ph idx="1"/>
          </p:nvPr>
        </p:nvSpPr>
        <p:spPr/>
        <p:txBody>
          <a:bodyPr>
            <a:normAutofit lnSpcReduction="10000"/>
          </a:bodyPr>
          <a:lstStyle/>
          <a:p>
            <a:r>
              <a:rPr lang="en-US" dirty="0"/>
              <a:t>Demographics </a:t>
            </a:r>
          </a:p>
          <a:p>
            <a:r>
              <a:rPr lang="en-US" dirty="0"/>
              <a:t>Well-being </a:t>
            </a:r>
          </a:p>
          <a:p>
            <a:pPr lvl="1"/>
            <a:r>
              <a:rPr lang="en-US" dirty="0"/>
              <a:t>The Flourishing Scale (Diener et al., 2010)</a:t>
            </a:r>
          </a:p>
          <a:p>
            <a:r>
              <a:rPr lang="en-US" dirty="0"/>
              <a:t>Stress</a:t>
            </a:r>
          </a:p>
          <a:p>
            <a:pPr lvl="1"/>
            <a:r>
              <a:rPr lang="en-US" dirty="0"/>
              <a:t>Perceived Stress Scale (PSS; Cohen et al., 1983)</a:t>
            </a:r>
          </a:p>
          <a:p>
            <a:r>
              <a:rPr lang="en-US" dirty="0"/>
              <a:t>Time Outdoors</a:t>
            </a:r>
          </a:p>
          <a:p>
            <a:pPr lvl="1"/>
            <a:r>
              <a:rPr lang="en-US" dirty="0"/>
              <a:t>When weather allows, how many minutes during school do you spend outside in a typical week? </a:t>
            </a:r>
          </a:p>
          <a:p>
            <a:pPr lvl="1"/>
            <a:r>
              <a:rPr lang="en-US" dirty="0"/>
              <a:t>When weather allows, how many minutes do you spend outside during non-school hours in a typical week (including weekends)? </a:t>
            </a:r>
          </a:p>
          <a:p>
            <a:endParaRPr lang="en-US" dirty="0"/>
          </a:p>
        </p:txBody>
      </p:sp>
    </p:spTree>
    <p:extLst>
      <p:ext uri="{BB962C8B-B14F-4D97-AF65-F5344CB8AC3E}">
        <p14:creationId xmlns:p14="http://schemas.microsoft.com/office/powerpoint/2010/main" val="1757418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CF681F-5925-3BEA-EB48-B503A180FB11}"/>
              </a:ext>
            </a:extLst>
          </p:cNvPr>
          <p:cNvSpPr>
            <a:spLocks noGrp="1"/>
          </p:cNvSpPr>
          <p:nvPr>
            <p:ph type="title"/>
          </p:nvPr>
        </p:nvSpPr>
        <p:spPr/>
        <p:txBody>
          <a:bodyPr/>
          <a:lstStyle/>
          <a:p>
            <a:r>
              <a:rPr lang="en-US" dirty="0"/>
              <a:t>Results</a:t>
            </a:r>
          </a:p>
        </p:txBody>
      </p:sp>
    </p:spTree>
    <p:extLst>
      <p:ext uri="{BB962C8B-B14F-4D97-AF65-F5344CB8AC3E}">
        <p14:creationId xmlns:p14="http://schemas.microsoft.com/office/powerpoint/2010/main" val="925755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1D2C-EC20-A795-0576-B4C5B8CD0DD5}"/>
              </a:ext>
            </a:extLst>
          </p:cNvPr>
          <p:cNvSpPr>
            <a:spLocks noGrp="1"/>
          </p:cNvSpPr>
          <p:nvPr>
            <p:ph type="title"/>
          </p:nvPr>
        </p:nvSpPr>
        <p:spPr/>
        <p:txBody>
          <a:bodyPr>
            <a:normAutofit/>
          </a:bodyPr>
          <a:lstStyle/>
          <a:p>
            <a:r>
              <a:rPr lang="en-US" sz="2800" dirty="0"/>
              <a:t>Time Outside During a Typical Week (School Hours)</a:t>
            </a:r>
          </a:p>
        </p:txBody>
      </p:sp>
      <p:sp>
        <p:nvSpPr>
          <p:cNvPr id="3" name="Content Placeholder 2">
            <a:extLst>
              <a:ext uri="{FF2B5EF4-FFF2-40B4-BE49-F238E27FC236}">
                <a16:creationId xmlns:a16="http://schemas.microsoft.com/office/drawing/2014/main" id="{49BFD9EB-D2EA-61E6-88E9-339BB1C937EB}"/>
              </a:ext>
            </a:extLst>
          </p:cNvPr>
          <p:cNvSpPr>
            <a:spLocks noGrp="1"/>
          </p:cNvSpPr>
          <p:nvPr>
            <p:ph idx="1"/>
          </p:nvPr>
        </p:nvSpPr>
        <p:spPr/>
        <p:txBody>
          <a:bodyPr>
            <a:normAutofit fontScale="92500" lnSpcReduction="10000"/>
          </a:bodyPr>
          <a:lstStyle/>
          <a:p>
            <a:r>
              <a:rPr lang="en-US" sz="2600" dirty="0"/>
              <a:t>On average, teachers spent </a:t>
            </a:r>
            <a:r>
              <a:rPr lang="en-US" sz="2600" b="1" dirty="0">
                <a:latin typeface="Open Sans ExtraBold" panose="020B0906030804020204" pitchFamily="34" charset="0"/>
                <a:ea typeface="Open Sans ExtraBold" panose="020B0906030804020204" pitchFamily="34" charset="0"/>
                <a:cs typeface="Open Sans ExtraBold" panose="020B0906030804020204" pitchFamily="34" charset="0"/>
              </a:rPr>
              <a:t>38.10</a:t>
            </a:r>
            <a:r>
              <a:rPr lang="en-US" sz="2600" b="1" dirty="0"/>
              <a:t> </a:t>
            </a:r>
            <a:r>
              <a:rPr lang="en-US" sz="2600" dirty="0"/>
              <a:t>(</a:t>
            </a:r>
            <a:r>
              <a:rPr lang="en-US" sz="2600" i="1" dirty="0"/>
              <a:t>SD = </a:t>
            </a:r>
            <a:r>
              <a:rPr lang="en-US" sz="2600" dirty="0"/>
              <a:t>63.60) </a:t>
            </a:r>
            <a:r>
              <a:rPr lang="en-US" sz="2600" b="1" dirty="0">
                <a:latin typeface="Open Sans ExtraBold" panose="020B0906030804020204" pitchFamily="34" charset="0"/>
                <a:ea typeface="Open Sans ExtraBold" panose="020B0906030804020204" pitchFamily="34" charset="0"/>
                <a:cs typeface="Open Sans ExtraBold" panose="020B0906030804020204" pitchFamily="34" charset="0"/>
              </a:rPr>
              <a:t>minutes</a:t>
            </a:r>
            <a:r>
              <a:rPr lang="en-US" sz="2600" dirty="0"/>
              <a:t> during a typical week </a:t>
            </a:r>
          </a:p>
          <a:p>
            <a:pPr lvl="1"/>
            <a:r>
              <a:rPr lang="en-US" sz="2200" dirty="0"/>
              <a:t>Range: 0 - 450</a:t>
            </a:r>
          </a:p>
          <a:p>
            <a:r>
              <a:rPr lang="en-US" sz="2600" b="1" dirty="0">
                <a:latin typeface="Open Sans ExtraBold" panose="020B0906030804020204" pitchFamily="34" charset="0"/>
                <a:ea typeface="Open Sans ExtraBold" panose="020B0906030804020204" pitchFamily="34" charset="0"/>
                <a:cs typeface="Open Sans ExtraBold" panose="020B0906030804020204" pitchFamily="34" charset="0"/>
              </a:rPr>
              <a:t>34%</a:t>
            </a:r>
            <a:r>
              <a:rPr lang="en-US" sz="2600" dirty="0"/>
              <a:t> of teacher reported spending </a:t>
            </a:r>
            <a:r>
              <a:rPr lang="en-US" sz="2600" b="1" dirty="0">
                <a:latin typeface="Open Sans ExtraBold" panose="020B0906030804020204" pitchFamily="34" charset="0"/>
                <a:ea typeface="Open Sans ExtraBold" panose="020B0906030804020204" pitchFamily="34" charset="0"/>
                <a:cs typeface="Open Sans ExtraBold" panose="020B0906030804020204" pitchFamily="34" charset="0"/>
              </a:rPr>
              <a:t>0 minutes</a:t>
            </a:r>
            <a:r>
              <a:rPr lang="en-US" sz="2600" b="1" dirty="0"/>
              <a:t> </a:t>
            </a:r>
            <a:r>
              <a:rPr lang="en-US" sz="2600" dirty="0"/>
              <a:t>outside during a typical week</a:t>
            </a:r>
          </a:p>
          <a:p>
            <a:r>
              <a:rPr lang="en-US" sz="2600" b="1" dirty="0">
                <a:latin typeface="Open Sans ExtraBold" panose="020B0906030804020204" pitchFamily="34" charset="0"/>
                <a:ea typeface="Open Sans ExtraBold" panose="020B0906030804020204" pitchFamily="34" charset="0"/>
                <a:cs typeface="Open Sans ExtraBold" panose="020B0906030804020204" pitchFamily="34" charset="0"/>
              </a:rPr>
              <a:t>57%</a:t>
            </a:r>
            <a:r>
              <a:rPr lang="en-US" sz="2600" dirty="0"/>
              <a:t> of teachers reported spending </a:t>
            </a:r>
            <a:r>
              <a:rPr lang="en-US" sz="2600" b="1" dirty="0">
                <a:latin typeface="Open Sans ExtraBold" panose="020B0906030804020204" pitchFamily="34" charset="0"/>
                <a:ea typeface="Open Sans ExtraBold" panose="020B0906030804020204" pitchFamily="34" charset="0"/>
                <a:cs typeface="Open Sans ExtraBold" panose="020B0906030804020204" pitchFamily="34" charset="0"/>
              </a:rPr>
              <a:t>&lt; 30 minutes </a:t>
            </a:r>
            <a:r>
              <a:rPr lang="en-US" sz="2600" dirty="0"/>
              <a:t>outside during a typical week</a:t>
            </a:r>
          </a:p>
          <a:p>
            <a:pPr marL="0" indent="0">
              <a:buNone/>
            </a:pPr>
            <a:endParaRPr lang="en-US" sz="2600" dirty="0"/>
          </a:p>
          <a:p>
            <a:pPr marL="0" indent="0">
              <a:buNone/>
            </a:pPr>
            <a:r>
              <a:rPr lang="en-US" sz="2600" dirty="0"/>
              <a:t>Time outdoors included: </a:t>
            </a:r>
          </a:p>
          <a:p>
            <a:r>
              <a:rPr lang="en-US" sz="2600" dirty="0"/>
              <a:t>Assigned tasks (e.g., supervising recess or pick-up duty) - </a:t>
            </a:r>
            <a:r>
              <a:rPr lang="en-US" sz="2600" b="1" dirty="0"/>
              <a:t>43%</a:t>
            </a:r>
            <a:endParaRPr lang="en-US" sz="2600" dirty="0"/>
          </a:p>
          <a:p>
            <a:r>
              <a:rPr lang="en-US" sz="2600" dirty="0"/>
              <a:t>Personal Time - </a:t>
            </a:r>
            <a:r>
              <a:rPr lang="en-US" sz="2600" b="1" dirty="0"/>
              <a:t>19%</a:t>
            </a:r>
            <a:endParaRPr lang="en-US" sz="2600" dirty="0"/>
          </a:p>
          <a:p>
            <a:endParaRPr lang="en-US" dirty="0"/>
          </a:p>
        </p:txBody>
      </p:sp>
    </p:spTree>
    <p:extLst>
      <p:ext uri="{BB962C8B-B14F-4D97-AF65-F5344CB8AC3E}">
        <p14:creationId xmlns:p14="http://schemas.microsoft.com/office/powerpoint/2010/main" val="856639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89B3C-7109-32EB-3352-B61BA847EC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F5C7AF-3686-BF18-BCA8-4613238BB061}"/>
              </a:ext>
            </a:extLst>
          </p:cNvPr>
          <p:cNvSpPr>
            <a:spLocks noGrp="1"/>
          </p:cNvSpPr>
          <p:nvPr>
            <p:ph type="title"/>
          </p:nvPr>
        </p:nvSpPr>
        <p:spPr/>
        <p:txBody>
          <a:bodyPr>
            <a:normAutofit/>
          </a:bodyPr>
          <a:lstStyle/>
          <a:p>
            <a:r>
              <a:rPr lang="en-US" sz="2800" dirty="0"/>
              <a:t>Time Outside During a Typical Week (Non-School Hours)</a:t>
            </a:r>
          </a:p>
        </p:txBody>
      </p:sp>
      <p:sp>
        <p:nvSpPr>
          <p:cNvPr id="3" name="Content Placeholder 2">
            <a:extLst>
              <a:ext uri="{FF2B5EF4-FFF2-40B4-BE49-F238E27FC236}">
                <a16:creationId xmlns:a16="http://schemas.microsoft.com/office/drawing/2014/main" id="{BC7B06B6-44F0-C75B-36A4-936D90E06F14}"/>
              </a:ext>
            </a:extLst>
          </p:cNvPr>
          <p:cNvSpPr>
            <a:spLocks noGrp="1"/>
          </p:cNvSpPr>
          <p:nvPr>
            <p:ph idx="1"/>
          </p:nvPr>
        </p:nvSpPr>
        <p:spPr/>
        <p:txBody>
          <a:bodyPr>
            <a:normAutofit lnSpcReduction="10000"/>
          </a:bodyPr>
          <a:lstStyle/>
          <a:p>
            <a:r>
              <a:rPr lang="en-US" dirty="0"/>
              <a:t>On average, teachers spent </a:t>
            </a:r>
            <a:r>
              <a:rPr lang="en-US" b="1" dirty="0">
                <a:latin typeface="Open Sans ExtraBold" panose="020B0906030804020204" pitchFamily="34" charset="0"/>
                <a:ea typeface="Open Sans ExtraBold" panose="020B0906030804020204" pitchFamily="34" charset="0"/>
                <a:cs typeface="Open Sans ExtraBold" panose="020B0906030804020204" pitchFamily="34" charset="0"/>
              </a:rPr>
              <a:t>148.75</a:t>
            </a:r>
            <a:r>
              <a:rPr lang="en-US" b="1" dirty="0"/>
              <a:t> </a:t>
            </a:r>
            <a:r>
              <a:rPr lang="en-US" dirty="0"/>
              <a:t>(</a:t>
            </a:r>
            <a:r>
              <a:rPr lang="en-US" i="1" dirty="0"/>
              <a:t>SD = </a:t>
            </a:r>
            <a:r>
              <a:rPr lang="en-US" dirty="0"/>
              <a:t>201.69) </a:t>
            </a:r>
            <a:r>
              <a:rPr lang="en-US" b="1" dirty="0">
                <a:latin typeface="Open Sans ExtraBold" panose="020B0906030804020204" pitchFamily="34" charset="0"/>
                <a:ea typeface="Open Sans ExtraBold" panose="020B0906030804020204" pitchFamily="34" charset="0"/>
                <a:cs typeface="Open Sans ExtraBold" panose="020B0906030804020204" pitchFamily="34" charset="0"/>
              </a:rPr>
              <a:t>minutes</a:t>
            </a:r>
            <a:r>
              <a:rPr lang="en-US" dirty="0"/>
              <a:t> during non-school hours in a typical week </a:t>
            </a:r>
          </a:p>
          <a:p>
            <a:pPr lvl="1"/>
            <a:r>
              <a:rPr lang="en-US" dirty="0"/>
              <a:t>Range: 0 - 1200</a:t>
            </a:r>
          </a:p>
          <a:p>
            <a:endParaRPr lang="en-US" dirty="0"/>
          </a:p>
          <a:p>
            <a:pPr marL="0" indent="0">
              <a:buNone/>
            </a:pPr>
            <a:r>
              <a:rPr lang="en-US" dirty="0"/>
              <a:t>Time outdoors included: </a:t>
            </a:r>
          </a:p>
          <a:p>
            <a:r>
              <a:rPr lang="en-US" dirty="0"/>
              <a:t>Exercising - </a:t>
            </a:r>
            <a:r>
              <a:rPr lang="en-US" b="1" dirty="0"/>
              <a:t>60%</a:t>
            </a:r>
            <a:endParaRPr lang="en-US" dirty="0"/>
          </a:p>
          <a:p>
            <a:r>
              <a:rPr lang="en-US" dirty="0"/>
              <a:t>Yard work - </a:t>
            </a:r>
            <a:r>
              <a:rPr lang="en-US" b="1" dirty="0"/>
              <a:t>12%</a:t>
            </a:r>
            <a:endParaRPr lang="en-US" dirty="0"/>
          </a:p>
          <a:p>
            <a:r>
              <a:rPr lang="en-US" dirty="0"/>
              <a:t>Walking/playing with pet - </a:t>
            </a:r>
            <a:r>
              <a:rPr lang="en-US" b="1" dirty="0"/>
              <a:t>7%</a:t>
            </a:r>
            <a:endParaRPr lang="en-US" dirty="0"/>
          </a:p>
          <a:p>
            <a:r>
              <a:rPr lang="en-US" dirty="0"/>
              <a:t>Enjoying time outdoors - </a:t>
            </a:r>
            <a:r>
              <a:rPr lang="en-US" b="1" dirty="0"/>
              <a:t>17%</a:t>
            </a:r>
            <a:endParaRPr lang="en-US" dirty="0"/>
          </a:p>
          <a:p>
            <a:endParaRPr lang="en-US" dirty="0"/>
          </a:p>
        </p:txBody>
      </p:sp>
    </p:spTree>
    <p:extLst>
      <p:ext uri="{BB962C8B-B14F-4D97-AF65-F5344CB8AC3E}">
        <p14:creationId xmlns:p14="http://schemas.microsoft.com/office/powerpoint/2010/main" val="4155817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75F5E1-5B64-1816-38D0-A5E0B82673C8}"/>
              </a:ext>
            </a:extLst>
          </p:cNvPr>
          <p:cNvSpPr>
            <a:spLocks noGrp="1"/>
          </p:cNvSpPr>
          <p:nvPr>
            <p:ph type="title"/>
          </p:nvPr>
        </p:nvSpPr>
        <p:spPr/>
        <p:txBody>
          <a:bodyPr/>
          <a:lstStyle/>
          <a:p>
            <a:r>
              <a:rPr lang="en-US" dirty="0"/>
              <a:t>Time Outside Predicts Well-being</a:t>
            </a:r>
          </a:p>
        </p:txBody>
      </p:sp>
      <p:pic>
        <p:nvPicPr>
          <p:cNvPr id="8" name="Picture 7">
            <a:extLst>
              <a:ext uri="{FF2B5EF4-FFF2-40B4-BE49-F238E27FC236}">
                <a16:creationId xmlns:a16="http://schemas.microsoft.com/office/drawing/2014/main" id="{0A051CBF-BCED-43C0-D4DB-6FD4AEA82E19}"/>
              </a:ext>
            </a:extLst>
          </p:cNvPr>
          <p:cNvPicPr>
            <a:picLocks noChangeAspect="1"/>
          </p:cNvPicPr>
          <p:nvPr/>
        </p:nvPicPr>
        <p:blipFill>
          <a:blip r:embed="rId2"/>
          <a:stretch>
            <a:fillRect/>
          </a:stretch>
        </p:blipFill>
        <p:spPr>
          <a:xfrm>
            <a:off x="838199" y="1928644"/>
            <a:ext cx="9800063" cy="4138672"/>
          </a:xfrm>
          <a:prstGeom prst="rect">
            <a:avLst/>
          </a:prstGeom>
        </p:spPr>
      </p:pic>
      <p:sp>
        <p:nvSpPr>
          <p:cNvPr id="9" name="Rectangle 8">
            <a:extLst>
              <a:ext uri="{FF2B5EF4-FFF2-40B4-BE49-F238E27FC236}">
                <a16:creationId xmlns:a16="http://schemas.microsoft.com/office/drawing/2014/main" id="{5ADC778C-30E2-7E43-C7AA-1AA5D6B51F39}"/>
              </a:ext>
            </a:extLst>
          </p:cNvPr>
          <p:cNvSpPr/>
          <p:nvPr/>
        </p:nvSpPr>
        <p:spPr>
          <a:xfrm>
            <a:off x="7895063" y="4059044"/>
            <a:ext cx="2564781" cy="69137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0566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E4904-4DF5-84AE-24E9-8094CB7A3E8F}"/>
              </a:ext>
            </a:extLst>
          </p:cNvPr>
          <p:cNvSpPr>
            <a:spLocks noGrp="1"/>
          </p:cNvSpPr>
          <p:nvPr>
            <p:ph type="title"/>
          </p:nvPr>
        </p:nvSpPr>
        <p:spPr/>
        <p:txBody>
          <a:bodyPr/>
          <a:lstStyle/>
          <a:p>
            <a:r>
              <a:rPr lang="en-US" dirty="0"/>
              <a:t>Conclusions </a:t>
            </a:r>
          </a:p>
        </p:txBody>
      </p:sp>
      <p:sp>
        <p:nvSpPr>
          <p:cNvPr id="3" name="Content Placeholder 2">
            <a:extLst>
              <a:ext uri="{FF2B5EF4-FFF2-40B4-BE49-F238E27FC236}">
                <a16:creationId xmlns:a16="http://schemas.microsoft.com/office/drawing/2014/main" id="{6D026EC5-55BA-8C28-596B-BB9BA405700A}"/>
              </a:ext>
            </a:extLst>
          </p:cNvPr>
          <p:cNvSpPr>
            <a:spLocks noGrp="1"/>
          </p:cNvSpPr>
          <p:nvPr>
            <p:ph idx="1"/>
          </p:nvPr>
        </p:nvSpPr>
        <p:spPr/>
        <p:txBody>
          <a:bodyPr/>
          <a:lstStyle/>
          <a:p>
            <a:r>
              <a:rPr lang="en-US" dirty="0"/>
              <a:t>Exploratory study </a:t>
            </a:r>
          </a:p>
          <a:p>
            <a:pPr lvl="1"/>
            <a:r>
              <a:rPr lang="en-US" dirty="0"/>
              <a:t>Future work should examine how time outside mediates the relationship between teachers’ stress and well-being</a:t>
            </a:r>
          </a:p>
          <a:p>
            <a:pPr lvl="1"/>
            <a:r>
              <a:rPr lang="en-US" dirty="0"/>
              <a:t>Intentional design and/or schedule decisions to incorporate more time outside </a:t>
            </a:r>
          </a:p>
          <a:p>
            <a:pPr lvl="1"/>
            <a:endParaRPr lang="en-US" dirty="0"/>
          </a:p>
        </p:txBody>
      </p:sp>
      <p:sp>
        <p:nvSpPr>
          <p:cNvPr id="4" name="Rectangle 1">
            <a:extLst>
              <a:ext uri="{FF2B5EF4-FFF2-40B4-BE49-F238E27FC236}">
                <a16:creationId xmlns:a16="http://schemas.microsoft.com/office/drawing/2014/main" id="{CD7A9791-DE18-9CAC-2EC8-AC0D4B31198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056A7D27-D45F-1DFA-B3DA-475643F29786}"/>
              </a:ext>
            </a:extLst>
          </p:cNvPr>
          <p:cNvPicPr>
            <a:picLocks noChangeAspect="1"/>
          </p:cNvPicPr>
          <p:nvPr/>
        </p:nvPicPr>
        <p:blipFill>
          <a:blip r:embed="rId2"/>
          <a:stretch>
            <a:fillRect/>
          </a:stretch>
        </p:blipFill>
        <p:spPr>
          <a:xfrm>
            <a:off x="2768846" y="3429000"/>
            <a:ext cx="7936324" cy="2360013"/>
          </a:xfrm>
          <a:prstGeom prst="rect">
            <a:avLst/>
          </a:prstGeom>
        </p:spPr>
      </p:pic>
    </p:spTree>
    <p:extLst>
      <p:ext uri="{BB962C8B-B14F-4D97-AF65-F5344CB8AC3E}">
        <p14:creationId xmlns:p14="http://schemas.microsoft.com/office/powerpoint/2010/main" val="3143537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1924C-9768-64B3-852B-929C7AEA7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6F326-FB8F-AABF-F3CE-E02CD5E77C46}"/>
              </a:ext>
            </a:extLst>
          </p:cNvPr>
          <p:cNvSpPr>
            <a:spLocks noGrp="1"/>
          </p:cNvSpPr>
          <p:nvPr>
            <p:ph type="title"/>
          </p:nvPr>
        </p:nvSpPr>
        <p:spPr/>
        <p:txBody>
          <a:bodyPr/>
          <a:lstStyle/>
          <a:p>
            <a:r>
              <a:rPr lang="en-US" sz="4400" dirty="0"/>
              <a:t>Questions? </a:t>
            </a:r>
            <a:br>
              <a:rPr lang="en-US" sz="4400" dirty="0"/>
            </a:br>
            <a:r>
              <a:rPr lang="en-US" sz="4400" dirty="0"/>
              <a:t>Thank you! </a:t>
            </a:r>
            <a:br>
              <a:rPr lang="en-US" dirty="0"/>
            </a:br>
            <a:br>
              <a:rPr lang="en-US" dirty="0"/>
            </a:br>
            <a:r>
              <a:rPr lang="en-US" sz="2000" dirty="0"/>
              <a:t>Pikusari@tamu.edu</a:t>
            </a:r>
            <a:endParaRPr lang="en-US" dirty="0"/>
          </a:p>
        </p:txBody>
      </p:sp>
    </p:spTree>
    <p:extLst>
      <p:ext uri="{BB962C8B-B14F-4D97-AF65-F5344CB8AC3E}">
        <p14:creationId xmlns:p14="http://schemas.microsoft.com/office/powerpoint/2010/main" val="51698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0C484F-275B-64D0-76C7-E8F2BF90A140}"/>
              </a:ext>
            </a:extLst>
          </p:cNvPr>
          <p:cNvSpPr>
            <a:spLocks noGrp="1"/>
          </p:cNvSpPr>
          <p:nvPr>
            <p:ph type="ctrTitle"/>
          </p:nvPr>
        </p:nvSpPr>
        <p:spPr/>
        <p:txBody>
          <a:bodyPr>
            <a:normAutofit fontScale="90000"/>
          </a:bodyPr>
          <a:lstStyle/>
          <a:p>
            <a:r>
              <a:rPr lang="en-US" dirty="0"/>
              <a:t>Investigating Nature-based Preschoolers Gains in Early Literacy and Select Executive Function Skills</a:t>
            </a:r>
          </a:p>
        </p:txBody>
      </p:sp>
      <p:sp>
        <p:nvSpPr>
          <p:cNvPr id="5" name="Subtitle 4">
            <a:extLst>
              <a:ext uri="{FF2B5EF4-FFF2-40B4-BE49-F238E27FC236}">
                <a16:creationId xmlns:a16="http://schemas.microsoft.com/office/drawing/2014/main" id="{BDDC7498-03F2-9C40-C6D0-1D80E6BF94F1}"/>
              </a:ext>
            </a:extLst>
          </p:cNvPr>
          <p:cNvSpPr>
            <a:spLocks noGrp="1"/>
          </p:cNvSpPr>
          <p:nvPr>
            <p:ph type="subTitle" idx="1"/>
          </p:nvPr>
        </p:nvSpPr>
        <p:spPr/>
        <p:txBody>
          <a:bodyPr>
            <a:normAutofit/>
          </a:bodyPr>
          <a:lstStyle/>
          <a:p>
            <a:r>
              <a:rPr lang="en-US" dirty="0"/>
              <a:t>Arianna E. Pikus, Lori E. Skibbe, Rachel A. Larimore, &amp; David Sobel (2025)</a:t>
            </a:r>
          </a:p>
        </p:txBody>
      </p:sp>
      <p:sp>
        <p:nvSpPr>
          <p:cNvPr id="8" name="TextBox 7">
            <a:extLst>
              <a:ext uri="{FF2B5EF4-FFF2-40B4-BE49-F238E27FC236}">
                <a16:creationId xmlns:a16="http://schemas.microsoft.com/office/drawing/2014/main" id="{F2974544-F1A8-CA9D-2421-903CE5912E02}"/>
              </a:ext>
            </a:extLst>
          </p:cNvPr>
          <p:cNvSpPr txBox="1"/>
          <p:nvPr/>
        </p:nvSpPr>
        <p:spPr>
          <a:xfrm>
            <a:off x="3046997" y="3244334"/>
            <a:ext cx="6093994" cy="369332"/>
          </a:xfrm>
          <a:prstGeom prst="rect">
            <a:avLst/>
          </a:prstGeom>
          <a:noFill/>
        </p:spPr>
        <p:txBody>
          <a:bodyPr wrap="square">
            <a:spAutoFit/>
          </a:bodyPr>
          <a:lstStyle/>
          <a:p>
            <a:endParaRPr lang="en-US" dirty="0"/>
          </a:p>
        </p:txBody>
      </p:sp>
      <p:sp>
        <p:nvSpPr>
          <p:cNvPr id="10" name="Rectangle 2">
            <a:extLst>
              <a:ext uri="{FF2B5EF4-FFF2-40B4-BE49-F238E27FC236}">
                <a16:creationId xmlns:a16="http://schemas.microsoft.com/office/drawing/2014/main" id="{E95DC18C-B3D3-FD73-62E6-58019F8F56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3">
            <a:extLst>
              <a:ext uri="{FF2B5EF4-FFF2-40B4-BE49-F238E27FC236}">
                <a16:creationId xmlns:a16="http://schemas.microsoft.com/office/drawing/2014/main" id="{B67018B0-E67D-F391-1677-69BF90368298}"/>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a:extLst>
              <a:ext uri="{FF2B5EF4-FFF2-40B4-BE49-F238E27FC236}">
                <a16:creationId xmlns:a16="http://schemas.microsoft.com/office/drawing/2014/main" id="{3E001289-F377-123B-9A2F-27D8EC1DDEF8}"/>
              </a:ext>
            </a:extLst>
          </p:cNvPr>
          <p:cNvPicPr>
            <a:picLocks noChangeAspect="1"/>
          </p:cNvPicPr>
          <p:nvPr/>
        </p:nvPicPr>
        <p:blipFill>
          <a:blip r:embed="rId3"/>
          <a:stretch>
            <a:fillRect/>
          </a:stretch>
        </p:blipFill>
        <p:spPr>
          <a:xfrm>
            <a:off x="9279713" y="2186208"/>
            <a:ext cx="2463490" cy="2485583"/>
          </a:xfrm>
          <a:prstGeom prst="rect">
            <a:avLst/>
          </a:prstGeom>
        </p:spPr>
      </p:pic>
    </p:spTree>
    <p:extLst>
      <p:ext uri="{BB962C8B-B14F-4D97-AF65-F5344CB8AC3E}">
        <p14:creationId xmlns:p14="http://schemas.microsoft.com/office/powerpoint/2010/main" val="2660603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B1706C-6630-5050-5EC0-E027BAF243B3}"/>
              </a:ext>
            </a:extLst>
          </p:cNvPr>
          <p:cNvSpPr>
            <a:spLocks noGrp="1"/>
          </p:cNvSpPr>
          <p:nvPr>
            <p:ph type="title"/>
          </p:nvPr>
        </p:nvSpPr>
        <p:spPr/>
        <p:txBody>
          <a:bodyPr/>
          <a:lstStyle/>
          <a:p>
            <a:r>
              <a:rPr lang="en-US" dirty="0"/>
              <a:t>Research Aims</a:t>
            </a:r>
          </a:p>
        </p:txBody>
      </p:sp>
      <p:sp>
        <p:nvSpPr>
          <p:cNvPr id="6" name="Content Placeholder 5">
            <a:extLst>
              <a:ext uri="{FF2B5EF4-FFF2-40B4-BE49-F238E27FC236}">
                <a16:creationId xmlns:a16="http://schemas.microsoft.com/office/drawing/2014/main" id="{CBB2259A-CE10-9E71-7EF3-480D9E4D59F4}"/>
              </a:ext>
            </a:extLst>
          </p:cNvPr>
          <p:cNvSpPr>
            <a:spLocks noGrp="1"/>
          </p:cNvSpPr>
          <p:nvPr>
            <p:ph idx="1"/>
          </p:nvPr>
        </p:nvSpPr>
        <p:spPr/>
        <p:txBody>
          <a:bodyPr/>
          <a:lstStyle/>
          <a:p>
            <a:pPr marL="514350" indent="-514350">
              <a:buFont typeface="+mj-lt"/>
              <a:buAutoNum type="arabicPeriod"/>
            </a:pPr>
            <a:r>
              <a:rPr lang="en-US" dirty="0"/>
              <a:t>Investigate the amount of time each type of preschool spends outdoors during a typical day.</a:t>
            </a:r>
          </a:p>
          <a:p>
            <a:pPr marL="514350" indent="-514350">
              <a:buFont typeface="+mj-lt"/>
              <a:buAutoNum type="arabicPeriod"/>
            </a:pPr>
            <a:r>
              <a:rPr lang="en-US" dirty="0"/>
              <a:t>Determine if children who attend a nature-based preschool develop early literacy and executive function skills at a similar rate as children who attend a non-nature preschool.</a:t>
            </a:r>
          </a:p>
          <a:p>
            <a:pPr marL="514350" indent="-514350">
              <a:buFont typeface="+mj-lt"/>
              <a:buAutoNum type="arabicPeriod"/>
            </a:pPr>
            <a:endParaRPr lang="en-US" dirty="0"/>
          </a:p>
        </p:txBody>
      </p:sp>
    </p:spTree>
    <p:extLst>
      <p:ext uri="{BB962C8B-B14F-4D97-AF65-F5344CB8AC3E}">
        <p14:creationId xmlns:p14="http://schemas.microsoft.com/office/powerpoint/2010/main" val="305340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CB057C-1482-226A-2E6C-33B5E548B16B}"/>
              </a:ext>
            </a:extLst>
          </p:cNvPr>
          <p:cNvSpPr>
            <a:spLocks noGrp="1"/>
          </p:cNvSpPr>
          <p:nvPr>
            <p:ph type="title"/>
          </p:nvPr>
        </p:nvSpPr>
        <p:spPr/>
        <p:txBody>
          <a:bodyPr/>
          <a:lstStyle/>
          <a:p>
            <a:r>
              <a:rPr lang="en-US" dirty="0"/>
              <a:t>Methods</a:t>
            </a:r>
          </a:p>
        </p:txBody>
      </p:sp>
    </p:spTree>
    <p:extLst>
      <p:ext uri="{BB962C8B-B14F-4D97-AF65-F5344CB8AC3E}">
        <p14:creationId xmlns:p14="http://schemas.microsoft.com/office/powerpoint/2010/main" val="735975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CA0DFA-A0AD-E3D7-B3BD-157731CCAC9C}"/>
              </a:ext>
            </a:extLst>
          </p:cNvPr>
          <p:cNvSpPr>
            <a:spLocks noGrp="1"/>
          </p:cNvSpPr>
          <p:nvPr>
            <p:ph type="title"/>
          </p:nvPr>
        </p:nvSpPr>
        <p:spPr/>
        <p:txBody>
          <a:bodyPr/>
          <a:lstStyle/>
          <a:p>
            <a:r>
              <a:rPr lang="en-US" dirty="0"/>
              <a:t>Classroom Observations</a:t>
            </a:r>
          </a:p>
        </p:txBody>
      </p:sp>
      <p:sp>
        <p:nvSpPr>
          <p:cNvPr id="4" name="Text Placeholder 3">
            <a:extLst>
              <a:ext uri="{FF2B5EF4-FFF2-40B4-BE49-F238E27FC236}">
                <a16:creationId xmlns:a16="http://schemas.microsoft.com/office/drawing/2014/main" id="{9F69BB9C-1A11-F95A-C551-9A1029E70203}"/>
              </a:ext>
            </a:extLst>
          </p:cNvPr>
          <p:cNvSpPr>
            <a:spLocks noGrp="1"/>
          </p:cNvSpPr>
          <p:nvPr>
            <p:ph type="body" idx="1"/>
          </p:nvPr>
        </p:nvSpPr>
        <p:spPr/>
        <p:txBody>
          <a:bodyPr/>
          <a:lstStyle/>
          <a:p>
            <a:r>
              <a:rPr lang="en-US" dirty="0"/>
              <a:t>Nature-based Preschool</a:t>
            </a:r>
          </a:p>
        </p:txBody>
      </p:sp>
      <p:sp>
        <p:nvSpPr>
          <p:cNvPr id="5" name="Content Placeholder 4">
            <a:extLst>
              <a:ext uri="{FF2B5EF4-FFF2-40B4-BE49-F238E27FC236}">
                <a16:creationId xmlns:a16="http://schemas.microsoft.com/office/drawing/2014/main" id="{DD02590B-2F90-FE5B-3BCD-7C60C84A2DDC}"/>
              </a:ext>
            </a:extLst>
          </p:cNvPr>
          <p:cNvSpPr>
            <a:spLocks noGrp="1"/>
          </p:cNvSpPr>
          <p:nvPr>
            <p:ph sz="half" idx="2"/>
          </p:nvPr>
        </p:nvSpPr>
        <p:spPr/>
        <p:txBody>
          <a:bodyPr/>
          <a:lstStyle/>
          <a:p>
            <a:pPr fontAlgn="base"/>
            <a:r>
              <a:rPr lang="en-US" sz="2400" dirty="0"/>
              <a:t>3 Classrooms ​</a:t>
            </a:r>
          </a:p>
          <a:p>
            <a:pPr fontAlgn="base"/>
            <a:r>
              <a:rPr lang="en-US" sz="2400" dirty="0"/>
              <a:t>Half-day sessions​</a:t>
            </a:r>
          </a:p>
          <a:p>
            <a:pPr lvl="1" fontAlgn="base"/>
            <a:r>
              <a:rPr lang="en-US" sz="2000" i="1" dirty="0"/>
              <a:t>M </a:t>
            </a:r>
            <a:r>
              <a:rPr lang="en-US" sz="2000" dirty="0"/>
              <a:t>= 175.11 minutes, </a:t>
            </a:r>
            <a:r>
              <a:rPr lang="en-US" sz="2000" i="1" dirty="0"/>
              <a:t>SD </a:t>
            </a:r>
            <a:r>
              <a:rPr lang="en-US" sz="2000" dirty="0"/>
              <a:t>= 4.39</a:t>
            </a:r>
          </a:p>
          <a:p>
            <a:pPr marL="0" indent="0">
              <a:buNone/>
            </a:pPr>
            <a:endParaRPr lang="en-US" dirty="0"/>
          </a:p>
        </p:txBody>
      </p:sp>
      <p:sp>
        <p:nvSpPr>
          <p:cNvPr id="6" name="Text Placeholder 5">
            <a:extLst>
              <a:ext uri="{FF2B5EF4-FFF2-40B4-BE49-F238E27FC236}">
                <a16:creationId xmlns:a16="http://schemas.microsoft.com/office/drawing/2014/main" id="{110F9EF7-1725-13EC-3478-98B1E4554D44}"/>
              </a:ext>
            </a:extLst>
          </p:cNvPr>
          <p:cNvSpPr>
            <a:spLocks noGrp="1"/>
          </p:cNvSpPr>
          <p:nvPr>
            <p:ph type="body" sz="quarter" idx="3"/>
          </p:nvPr>
        </p:nvSpPr>
        <p:spPr/>
        <p:txBody>
          <a:bodyPr/>
          <a:lstStyle/>
          <a:p>
            <a:r>
              <a:rPr lang="en-US" dirty="0"/>
              <a:t>Non-Nature Preschool</a:t>
            </a:r>
          </a:p>
        </p:txBody>
      </p:sp>
      <p:sp>
        <p:nvSpPr>
          <p:cNvPr id="7" name="Content Placeholder 6">
            <a:extLst>
              <a:ext uri="{FF2B5EF4-FFF2-40B4-BE49-F238E27FC236}">
                <a16:creationId xmlns:a16="http://schemas.microsoft.com/office/drawing/2014/main" id="{40FCEBAF-F7D4-BBB4-CD53-A88A87F28223}"/>
              </a:ext>
            </a:extLst>
          </p:cNvPr>
          <p:cNvSpPr>
            <a:spLocks noGrp="1"/>
          </p:cNvSpPr>
          <p:nvPr>
            <p:ph sz="quarter" idx="4"/>
          </p:nvPr>
        </p:nvSpPr>
        <p:spPr/>
        <p:txBody>
          <a:bodyPr/>
          <a:lstStyle/>
          <a:p>
            <a:pPr fontAlgn="base"/>
            <a:r>
              <a:rPr lang="en-US" sz="2400" dirty="0"/>
              <a:t>3 Classrooms ​</a:t>
            </a:r>
          </a:p>
          <a:p>
            <a:pPr fontAlgn="base"/>
            <a:r>
              <a:rPr lang="en-US" sz="2400" dirty="0"/>
              <a:t>Half-day sessions​</a:t>
            </a:r>
          </a:p>
          <a:p>
            <a:pPr lvl="1" fontAlgn="base"/>
            <a:r>
              <a:rPr lang="en-US" sz="2000" i="1" dirty="0"/>
              <a:t>M </a:t>
            </a:r>
            <a:r>
              <a:rPr lang="en-US" sz="2000" dirty="0"/>
              <a:t>= 164.07 minutes, </a:t>
            </a:r>
            <a:r>
              <a:rPr lang="en-US" sz="2000" i="1" dirty="0"/>
              <a:t>SD </a:t>
            </a:r>
            <a:r>
              <a:rPr lang="en-US" sz="2000" dirty="0"/>
              <a:t>= 2.09</a:t>
            </a:r>
          </a:p>
          <a:p>
            <a:endParaRPr lang="en-US" dirty="0"/>
          </a:p>
        </p:txBody>
      </p:sp>
    </p:spTree>
    <p:extLst>
      <p:ext uri="{BB962C8B-B14F-4D97-AF65-F5344CB8AC3E}">
        <p14:creationId xmlns:p14="http://schemas.microsoft.com/office/powerpoint/2010/main" val="164497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290A6-B738-AD9B-C664-2F82D07792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444F9E-A37F-C409-0CF2-3B4DCB04CCFE}"/>
              </a:ext>
            </a:extLst>
          </p:cNvPr>
          <p:cNvSpPr>
            <a:spLocks noGrp="1"/>
          </p:cNvSpPr>
          <p:nvPr>
            <p:ph type="title"/>
          </p:nvPr>
        </p:nvSpPr>
        <p:spPr/>
        <p:txBody>
          <a:bodyPr/>
          <a:lstStyle/>
          <a:p>
            <a:r>
              <a:rPr lang="en-US" dirty="0"/>
              <a:t>Child Demographics</a:t>
            </a:r>
          </a:p>
        </p:txBody>
      </p:sp>
      <p:sp>
        <p:nvSpPr>
          <p:cNvPr id="4" name="Text Placeholder 3">
            <a:extLst>
              <a:ext uri="{FF2B5EF4-FFF2-40B4-BE49-F238E27FC236}">
                <a16:creationId xmlns:a16="http://schemas.microsoft.com/office/drawing/2014/main" id="{B24560E7-E071-EF93-C8E2-1A9414ED31A3}"/>
              </a:ext>
            </a:extLst>
          </p:cNvPr>
          <p:cNvSpPr>
            <a:spLocks noGrp="1"/>
          </p:cNvSpPr>
          <p:nvPr>
            <p:ph type="body" idx="1"/>
          </p:nvPr>
        </p:nvSpPr>
        <p:spPr/>
        <p:txBody>
          <a:bodyPr/>
          <a:lstStyle/>
          <a:p>
            <a:r>
              <a:rPr lang="en-US" dirty="0"/>
              <a:t>Nature-based Preschool</a:t>
            </a:r>
          </a:p>
        </p:txBody>
      </p:sp>
      <p:sp>
        <p:nvSpPr>
          <p:cNvPr id="5" name="Content Placeholder 4">
            <a:extLst>
              <a:ext uri="{FF2B5EF4-FFF2-40B4-BE49-F238E27FC236}">
                <a16:creationId xmlns:a16="http://schemas.microsoft.com/office/drawing/2014/main" id="{EF8B03B3-230E-19A7-4D7F-5CE380CE54DC}"/>
              </a:ext>
            </a:extLst>
          </p:cNvPr>
          <p:cNvSpPr>
            <a:spLocks noGrp="1"/>
          </p:cNvSpPr>
          <p:nvPr>
            <p:ph sz="half" idx="2"/>
          </p:nvPr>
        </p:nvSpPr>
        <p:spPr/>
        <p:txBody>
          <a:bodyPr/>
          <a:lstStyle/>
          <a:p>
            <a:pPr fontAlgn="base"/>
            <a:r>
              <a:rPr lang="en-US" sz="2400" dirty="0"/>
              <a:t>82 Children (55 boys)​</a:t>
            </a:r>
          </a:p>
          <a:p>
            <a:pPr lvl="1" fontAlgn="base"/>
            <a:r>
              <a:rPr lang="en-US" sz="2000" dirty="0"/>
              <a:t>Average age ~ 42.5 months​</a:t>
            </a:r>
          </a:p>
          <a:p>
            <a:pPr fontAlgn="base"/>
            <a:r>
              <a:rPr lang="en-US" sz="2400" dirty="0"/>
              <a:t>Mothers’ Education​</a:t>
            </a:r>
          </a:p>
          <a:p>
            <a:pPr lvl="1" fontAlgn="base"/>
            <a:r>
              <a:rPr lang="en-US" sz="2000" dirty="0"/>
              <a:t>46.3% Bachelor’s Degree​</a:t>
            </a:r>
          </a:p>
          <a:p>
            <a:pPr lvl="1" fontAlgn="base"/>
            <a:r>
              <a:rPr lang="en-US" sz="2000" dirty="0"/>
              <a:t>32.9% Graduate/Professional Degree</a:t>
            </a:r>
          </a:p>
          <a:p>
            <a:pPr marL="0" indent="0">
              <a:buNone/>
            </a:pPr>
            <a:endParaRPr lang="en-US" dirty="0"/>
          </a:p>
        </p:txBody>
      </p:sp>
      <p:sp>
        <p:nvSpPr>
          <p:cNvPr id="6" name="Text Placeholder 5">
            <a:extLst>
              <a:ext uri="{FF2B5EF4-FFF2-40B4-BE49-F238E27FC236}">
                <a16:creationId xmlns:a16="http://schemas.microsoft.com/office/drawing/2014/main" id="{AB4181DE-6E6A-BF6C-EFA7-34246CB41456}"/>
              </a:ext>
            </a:extLst>
          </p:cNvPr>
          <p:cNvSpPr>
            <a:spLocks noGrp="1"/>
          </p:cNvSpPr>
          <p:nvPr>
            <p:ph type="body" sz="quarter" idx="3"/>
          </p:nvPr>
        </p:nvSpPr>
        <p:spPr/>
        <p:txBody>
          <a:bodyPr/>
          <a:lstStyle/>
          <a:p>
            <a:r>
              <a:rPr lang="en-US" dirty="0"/>
              <a:t>Non-Nature Preschool</a:t>
            </a:r>
          </a:p>
        </p:txBody>
      </p:sp>
      <p:sp>
        <p:nvSpPr>
          <p:cNvPr id="7" name="Content Placeholder 6">
            <a:extLst>
              <a:ext uri="{FF2B5EF4-FFF2-40B4-BE49-F238E27FC236}">
                <a16:creationId xmlns:a16="http://schemas.microsoft.com/office/drawing/2014/main" id="{3A9C206C-3094-6A00-7408-167E0E11E359}"/>
              </a:ext>
            </a:extLst>
          </p:cNvPr>
          <p:cNvSpPr>
            <a:spLocks noGrp="1"/>
          </p:cNvSpPr>
          <p:nvPr>
            <p:ph sz="quarter" idx="4"/>
          </p:nvPr>
        </p:nvSpPr>
        <p:spPr/>
        <p:txBody>
          <a:bodyPr/>
          <a:lstStyle/>
          <a:p>
            <a:pPr fontAlgn="base"/>
            <a:r>
              <a:rPr lang="en-US" sz="2400" dirty="0"/>
              <a:t>58 Children (27 boys)​</a:t>
            </a:r>
          </a:p>
          <a:p>
            <a:pPr lvl="1" fontAlgn="base"/>
            <a:r>
              <a:rPr lang="en-US" sz="2000" dirty="0"/>
              <a:t>Average age ~ 45 months​</a:t>
            </a:r>
          </a:p>
          <a:p>
            <a:pPr fontAlgn="base"/>
            <a:r>
              <a:rPr lang="en-US" sz="2400" dirty="0"/>
              <a:t>Mothers’ Education​</a:t>
            </a:r>
          </a:p>
          <a:p>
            <a:pPr lvl="1" fontAlgn="base"/>
            <a:r>
              <a:rPr lang="en-US" sz="2000" dirty="0"/>
              <a:t>31% Bachelor’s Degree​</a:t>
            </a:r>
          </a:p>
          <a:p>
            <a:pPr lvl="1" fontAlgn="base"/>
            <a:r>
              <a:rPr lang="en-US" sz="2000" dirty="0"/>
              <a:t>48.3% Graduate/Professional Degree</a:t>
            </a:r>
          </a:p>
          <a:p>
            <a:endParaRPr lang="en-US" dirty="0"/>
          </a:p>
        </p:txBody>
      </p:sp>
    </p:spTree>
    <p:extLst>
      <p:ext uri="{BB962C8B-B14F-4D97-AF65-F5344CB8AC3E}">
        <p14:creationId xmlns:p14="http://schemas.microsoft.com/office/powerpoint/2010/main" val="370452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1792-48C1-E6AD-D6E1-41D54B42B33D}"/>
              </a:ext>
            </a:extLst>
          </p:cNvPr>
          <p:cNvSpPr>
            <a:spLocks noGrp="1"/>
          </p:cNvSpPr>
          <p:nvPr>
            <p:ph type="title"/>
          </p:nvPr>
        </p:nvSpPr>
        <p:spPr/>
        <p:txBody>
          <a:bodyPr/>
          <a:lstStyle/>
          <a:p>
            <a:r>
              <a:rPr lang="en-US" dirty="0"/>
              <a:t>Assessments </a:t>
            </a:r>
          </a:p>
        </p:txBody>
      </p:sp>
      <p:sp>
        <p:nvSpPr>
          <p:cNvPr id="3" name="Text Placeholder 2">
            <a:extLst>
              <a:ext uri="{FF2B5EF4-FFF2-40B4-BE49-F238E27FC236}">
                <a16:creationId xmlns:a16="http://schemas.microsoft.com/office/drawing/2014/main" id="{516E236D-DFDF-1B93-8B10-FB76DE4FB9DE}"/>
              </a:ext>
            </a:extLst>
          </p:cNvPr>
          <p:cNvSpPr>
            <a:spLocks noGrp="1"/>
          </p:cNvSpPr>
          <p:nvPr>
            <p:ph type="body" idx="1"/>
          </p:nvPr>
        </p:nvSpPr>
        <p:spPr/>
        <p:txBody>
          <a:bodyPr/>
          <a:lstStyle/>
          <a:p>
            <a:r>
              <a:rPr lang="en-US" dirty="0"/>
              <a:t>Early Literacy </a:t>
            </a:r>
          </a:p>
        </p:txBody>
      </p:sp>
      <p:sp>
        <p:nvSpPr>
          <p:cNvPr id="4" name="Content Placeholder 3">
            <a:extLst>
              <a:ext uri="{FF2B5EF4-FFF2-40B4-BE49-F238E27FC236}">
                <a16:creationId xmlns:a16="http://schemas.microsoft.com/office/drawing/2014/main" id="{7968A6DA-C994-7DA9-D52D-6875A122B7A2}"/>
              </a:ext>
            </a:extLst>
          </p:cNvPr>
          <p:cNvSpPr>
            <a:spLocks noGrp="1"/>
          </p:cNvSpPr>
          <p:nvPr>
            <p:ph sz="half" idx="2"/>
          </p:nvPr>
        </p:nvSpPr>
        <p:spPr/>
        <p:txBody>
          <a:bodyPr>
            <a:normAutofit/>
          </a:bodyPr>
          <a:lstStyle/>
          <a:p>
            <a:r>
              <a:rPr lang="en-US" sz="2000" dirty="0"/>
              <a:t>Phonological Awareness </a:t>
            </a:r>
          </a:p>
          <a:p>
            <a:pPr lvl="1"/>
            <a:r>
              <a:rPr lang="en-US" sz="1600" dirty="0"/>
              <a:t>Test of Preschool Early Literacy Skills (TOPEL: Lonigan et al., 2007)</a:t>
            </a:r>
          </a:p>
          <a:p>
            <a:r>
              <a:rPr lang="en-US" sz="2000" dirty="0"/>
              <a:t>Letter Name Knowledge </a:t>
            </a:r>
          </a:p>
          <a:p>
            <a:pPr lvl="1"/>
            <a:r>
              <a:rPr lang="en-US" sz="1600" dirty="0"/>
              <a:t>Quick Letter Name Knowledge (Q-LNK; Tortorelli et al., 2017)</a:t>
            </a:r>
          </a:p>
          <a:p>
            <a:r>
              <a:rPr lang="en-US" sz="2000" dirty="0"/>
              <a:t>Letter Sound Knowledge </a:t>
            </a:r>
          </a:p>
          <a:p>
            <a:pPr lvl="1"/>
            <a:r>
              <a:rPr lang="en-US" sz="1600" dirty="0"/>
              <a:t>Letter Sound Knowledge (LSK; Piasta et al., 2016)</a:t>
            </a:r>
          </a:p>
        </p:txBody>
      </p:sp>
      <p:sp>
        <p:nvSpPr>
          <p:cNvPr id="5" name="Text Placeholder 4">
            <a:extLst>
              <a:ext uri="{FF2B5EF4-FFF2-40B4-BE49-F238E27FC236}">
                <a16:creationId xmlns:a16="http://schemas.microsoft.com/office/drawing/2014/main" id="{2672E950-671C-6E1E-BEFA-23E81F299A35}"/>
              </a:ext>
            </a:extLst>
          </p:cNvPr>
          <p:cNvSpPr>
            <a:spLocks noGrp="1"/>
          </p:cNvSpPr>
          <p:nvPr>
            <p:ph type="body" sz="quarter" idx="3"/>
          </p:nvPr>
        </p:nvSpPr>
        <p:spPr/>
        <p:txBody>
          <a:bodyPr/>
          <a:lstStyle/>
          <a:p>
            <a:r>
              <a:rPr lang="en-US" dirty="0"/>
              <a:t>Executive Function </a:t>
            </a:r>
          </a:p>
        </p:txBody>
      </p:sp>
      <p:sp>
        <p:nvSpPr>
          <p:cNvPr id="6" name="Content Placeholder 5">
            <a:extLst>
              <a:ext uri="{FF2B5EF4-FFF2-40B4-BE49-F238E27FC236}">
                <a16:creationId xmlns:a16="http://schemas.microsoft.com/office/drawing/2014/main" id="{1E25A724-1FC6-80FF-EEA7-F8F1675BABB8}"/>
              </a:ext>
            </a:extLst>
          </p:cNvPr>
          <p:cNvSpPr>
            <a:spLocks noGrp="1"/>
          </p:cNvSpPr>
          <p:nvPr>
            <p:ph sz="quarter" idx="4"/>
          </p:nvPr>
        </p:nvSpPr>
        <p:spPr/>
        <p:txBody>
          <a:bodyPr>
            <a:normAutofit/>
          </a:bodyPr>
          <a:lstStyle/>
          <a:p>
            <a:r>
              <a:rPr lang="en-US" sz="2000" dirty="0"/>
              <a:t>Inhibitory Control</a:t>
            </a:r>
          </a:p>
          <a:p>
            <a:pPr lvl="1"/>
            <a:r>
              <a:rPr lang="en-US" sz="1600" dirty="0"/>
              <a:t>NIH Toolbox: Flanker Inhibitory Control and Attention Test (Weintraub et al., 2013)</a:t>
            </a:r>
          </a:p>
          <a:p>
            <a:r>
              <a:rPr lang="en-US" sz="2000" dirty="0"/>
              <a:t>Working Memory </a:t>
            </a:r>
          </a:p>
          <a:p>
            <a:pPr lvl="1"/>
            <a:r>
              <a:rPr lang="en-US" sz="1600" dirty="0"/>
              <a:t>NIH Toolbox: Picture Sequence Memory Test (Weintraub et al., 2013)</a:t>
            </a:r>
          </a:p>
          <a:p>
            <a:r>
              <a:rPr lang="en-US" sz="2000" dirty="0"/>
              <a:t>Behavioral Self-Regulation</a:t>
            </a:r>
          </a:p>
          <a:p>
            <a:pPr lvl="1"/>
            <a:r>
              <a:rPr lang="en-US" sz="1600" dirty="0"/>
              <a:t>Head-Toes-Knees-Shoulders (HTKS; McClelland et al., 2014)</a:t>
            </a:r>
          </a:p>
        </p:txBody>
      </p:sp>
    </p:spTree>
    <p:extLst>
      <p:ext uri="{BB962C8B-B14F-4D97-AF65-F5344CB8AC3E}">
        <p14:creationId xmlns:p14="http://schemas.microsoft.com/office/powerpoint/2010/main" val="476175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3361</TotalTime>
  <Words>3164</Words>
  <Application>Microsoft Office PowerPoint</Application>
  <PresentationFormat>Widescreen</PresentationFormat>
  <Paragraphs>294</Paragraphs>
  <Slides>37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Aptos</vt:lpstr>
      <vt:lpstr>Arial</vt:lpstr>
      <vt:lpstr>Calibri</vt:lpstr>
      <vt:lpstr>Open Sans</vt:lpstr>
      <vt:lpstr>Open Sans ExtraBold</vt:lpstr>
      <vt:lpstr>Open Sans Light</vt:lpstr>
      <vt:lpstr>Times New Roman</vt:lpstr>
      <vt:lpstr>Office Theme</vt:lpstr>
      <vt:lpstr>The Power of Outdoor Learning: Impacts on Early Childhood Development and Educator Well-Being</vt:lpstr>
      <vt:lpstr>Benefits of Nature</vt:lpstr>
      <vt:lpstr>Background </vt:lpstr>
      <vt:lpstr>Investigating Nature-based Preschoolers Gains in Early Literacy and Select Executive Function Skills</vt:lpstr>
      <vt:lpstr>Research Aims</vt:lpstr>
      <vt:lpstr>Methods</vt:lpstr>
      <vt:lpstr>Classroom Observations</vt:lpstr>
      <vt:lpstr>Child Demographics</vt:lpstr>
      <vt:lpstr>Assessments </vt:lpstr>
      <vt:lpstr>Results </vt:lpstr>
      <vt:lpstr>Findings </vt:lpstr>
      <vt:lpstr>Conclusions </vt:lpstr>
      <vt:lpstr>Quasi-experimental Examination of Nature-based Programming in Kindergarten and First Grade Classrooms within One School District </vt:lpstr>
      <vt:lpstr>Research Questions</vt:lpstr>
      <vt:lpstr>Methods</vt:lpstr>
      <vt:lpstr>Participants - Kindergarten </vt:lpstr>
      <vt:lpstr>Participants – First Grade</vt:lpstr>
      <vt:lpstr>Measures – Kindergarten </vt:lpstr>
      <vt:lpstr>Measures – First Grade </vt:lpstr>
      <vt:lpstr>Results </vt:lpstr>
      <vt:lpstr>Kindergarten – Literacy </vt:lpstr>
      <vt:lpstr>Kindergarten – Numeracy </vt:lpstr>
      <vt:lpstr>First Grade – Literacy </vt:lpstr>
      <vt:lpstr>First Grade – Numeracy </vt:lpstr>
      <vt:lpstr>Conclusions </vt:lpstr>
      <vt:lpstr>Examining the Relationship Between Time Outside and Teachers’ Reported Well-Being</vt:lpstr>
      <vt:lpstr>Background</vt:lpstr>
      <vt:lpstr>Research Questions </vt:lpstr>
      <vt:lpstr>Methods </vt:lpstr>
      <vt:lpstr>Participants </vt:lpstr>
      <vt:lpstr>Measures </vt:lpstr>
      <vt:lpstr>Results</vt:lpstr>
      <vt:lpstr>Time Outside During a Typical Week (School Hours)</vt:lpstr>
      <vt:lpstr>Time Outside During a Typical Week (Non-School Hours)</vt:lpstr>
      <vt:lpstr>Time Outside Predicts Well-being</vt:lpstr>
      <vt:lpstr>Conclusions </vt:lpstr>
      <vt:lpstr>Questions?  Thank you!   Pikusari@tamu.edu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Cano, Ryan</dc:creator>
  <cp:lastModifiedBy>Pikus, Arianna</cp:lastModifiedBy>
  <cp:revision>9</cp:revision>
  <dcterms:created xsi:type="dcterms:W3CDTF">2024-07-10T16:11:11Z</dcterms:created>
  <dcterms:modified xsi:type="dcterms:W3CDTF">2026-04-22T16:45:09Z</dcterms:modified>
</cp:coreProperties>
</file>